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8" r:id="rId3"/>
    <p:sldId id="259" r:id="rId4"/>
    <p:sldId id="337" r:id="rId5"/>
    <p:sldId id="261" r:id="rId6"/>
    <p:sldId id="262" r:id="rId7"/>
    <p:sldId id="264" r:id="rId8"/>
    <p:sldId id="269" r:id="rId9"/>
    <p:sldId id="281" r:id="rId10"/>
    <p:sldId id="282" r:id="rId11"/>
    <p:sldId id="346" r:id="rId12"/>
    <p:sldId id="283" r:id="rId13"/>
    <p:sldId id="345" r:id="rId14"/>
    <p:sldId id="284" r:id="rId15"/>
    <p:sldId id="323" r:id="rId16"/>
    <p:sldId id="288" r:id="rId17"/>
    <p:sldId id="289" r:id="rId18"/>
    <p:sldId id="266" r:id="rId19"/>
    <p:sldId id="278" r:id="rId20"/>
    <p:sldId id="304" r:id="rId21"/>
    <p:sldId id="305" r:id="rId22"/>
    <p:sldId id="306" r:id="rId23"/>
    <p:sldId id="343" r:id="rId24"/>
    <p:sldId id="308" r:id="rId25"/>
    <p:sldId id="273" r:id="rId26"/>
    <p:sldId id="279" r:id="rId27"/>
    <p:sldId id="331" r:id="rId28"/>
    <p:sldId id="332" r:id="rId29"/>
    <p:sldId id="333" r:id="rId30"/>
    <p:sldId id="344" r:id="rId31"/>
    <p:sldId id="309" r:id="rId32"/>
    <p:sldId id="274" r:id="rId33"/>
    <p:sldId id="312" r:id="rId34"/>
    <p:sldId id="313" r:id="rId35"/>
    <p:sldId id="314" r:id="rId36"/>
    <p:sldId id="315" r:id="rId37"/>
    <p:sldId id="316" r:id="rId38"/>
    <p:sldId id="328" r:id="rId39"/>
    <p:sldId id="317" r:id="rId40"/>
    <p:sldId id="318" r:id="rId41"/>
    <p:sldId id="327" r:id="rId42"/>
    <p:sldId id="347" r:id="rId43"/>
    <p:sldId id="275" r:id="rId44"/>
    <p:sldId id="319" r:id="rId45"/>
    <p:sldId id="320" r:id="rId46"/>
    <p:sldId id="321" r:id="rId47"/>
    <p:sldId id="340" r:id="rId48"/>
    <p:sldId id="310" r:id="rId49"/>
    <p:sldId id="322" r:id="rId50"/>
    <p:sldId id="325" r:id="rId51"/>
    <p:sldId id="341" r:id="rId52"/>
    <p:sldId id="329" r:id="rId53"/>
    <p:sldId id="330" r:id="rId54"/>
    <p:sldId id="277" r:id="rId55"/>
    <p:sldId id="267" r:id="rId56"/>
    <p:sldId id="271" r:id="rId57"/>
    <p:sldId id="298" r:id="rId58"/>
    <p:sldId id="300" r:id="rId59"/>
    <p:sldId id="301" r:id="rId60"/>
    <p:sldId id="302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34" autoAdjust="0"/>
  </p:normalViewPr>
  <p:slideViewPr>
    <p:cSldViewPr snapToGrid="0" snapToObjects="1">
      <p:cViewPr varScale="1">
        <p:scale>
          <a:sx n="138" d="100"/>
          <a:sy n="138" d="100"/>
        </p:scale>
        <p:origin x="-96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C6FC-8A67-C64C-9EA5-49B4961C6E59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7C00B-65B1-9946-9668-88DFE5795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975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7F38E-372D-374F-949A-93BAFE2E2E4B}" type="datetimeFigureOut">
              <a:rPr lang="en-US" smtClean="0"/>
              <a:t>6/18/16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29B32-A8E4-E843-A3A3-85B818FB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16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eprint.iacr.org/2015/264.pdf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eprint.iacr.org/2015/264.pdf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0/190.pdf" TargetMode="External"/><Relationship Id="rId4" Type="http://schemas.openxmlformats.org/officeDocument/2006/relationships/hyperlink" Target="https://www.researchgate.net/profile/Siamak_Shahandashti/publication/277634814_The_Fairy-Ring_Dance_Password_Authenticated_Key_Exchange_in_a_Group/links/556ee7c508aefcb861dc05be.pdf" TargetMode="External"/><Relationship Id="rId5" Type="http://schemas.openxmlformats.org/officeDocument/2006/relationships/hyperlink" Target="https://tools.ietf.org/html/rfc7664" TargetMode="External"/><Relationship Id="rId6" Type="http://schemas.openxmlformats.org/officeDocument/2006/relationships/hyperlink" Target="http://eprint.iacr.org/2015/188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g.rhul.ac.uk/esvfreire/slides/NIKE_PKC2013_Eduarda_Freire_Slides.pdf" TargetMode="External"/><Relationship Id="rId4" Type="http://schemas.openxmlformats.org/officeDocument/2006/relationships/hyperlink" Target="https://eprint.iacr.org/2012/732.pdf" TargetMode="External"/><Relationship Id="rId5" Type="http://schemas.openxmlformats.org/officeDocument/2006/relationships/hyperlink" Target="http://www.di.ens.fr/users/pointche/Documents/Papers/2014_scn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4/185.pdf" TargetMode="External"/><Relationship Id="rId4" Type="http://schemas.openxmlformats.org/officeDocument/2006/relationships/hyperlink" Target="https://eprint.iacr.org/2016/591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Relationship Id="rId3" Type="http://schemas.openxmlformats.org/officeDocument/2006/relationships/hyperlink" Target="https://www.cs.bu.edu/~goldbe/papers/nsec5.pdf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4/795.pdf" TargetMode="External"/><Relationship Id="rId4" Type="http://schemas.openxmlformats.org/officeDocument/2006/relationships/hyperlink" Target="https://www.cs.umd.edu/~jkatz/papers/HashBasedSigs.pdf" TargetMode="External"/><Relationship Id="rId5" Type="http://schemas.openxmlformats.org/officeDocument/2006/relationships/hyperlink" Target="https://en.wikipedia.org/wiki/Merkle_signature_scheme" TargetMode="External"/><Relationship Id="rId6" Type="http://schemas.openxmlformats.org/officeDocument/2006/relationships/hyperlink" Target="https://eprint.iacr.org/2011/484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5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https://eprint.iacr.org/2015/264.pdf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https://eprint.iacr.org/2015/264.pdf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https://eprint.iacr.org/2010/190.pdf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www.normalesup.org</a:t>
            </a:r>
            <a:r>
              <a:rPr lang="en-US" dirty="0" smtClean="0"/>
              <a:t>/~</a:t>
            </a:r>
            <a:r>
              <a:rPr lang="en-US" dirty="0" err="1" smtClean="0"/>
              <a:t>fbenhamo</a:t>
            </a:r>
            <a:r>
              <a:rPr lang="en-US" dirty="0" smtClean="0"/>
              <a:t>/files/publications/SP_AbdBenMac15.pdf</a:t>
            </a:r>
          </a:p>
          <a:p>
            <a:endParaRPr lang="en-US" dirty="0" smtClean="0">
              <a:hlinkClick r:id="rId4"/>
            </a:endParaRPr>
          </a:p>
          <a:p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https://www.researchgate.net/profile/Siamak_Shahandashti/publication/277634814_The_Fairy-Ring_Dance_Password_Authenticated_Key_Exchange_in_a_Group/links/556ee7c508aefcb861dc05be.pdf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https://tools.ietf.org/html/rfc7664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https://eprint.iacr.org/2010/190.pdf</a:t>
            </a:r>
            <a:endParaRPr lang="en-US" dirty="0" smtClean="0"/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http://eprint.iacr.org/2015/188.pdf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0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http://www.isg.rhul.ac.uk/esvfreire/slides/NIKE_PKC2013_Eduarda_Freire_Slides.pdf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https://eprint.iacr.org/2012/732.pdf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http://www.di.ens.fr/users/pointche/Documents/Papers/2014_scn.pdf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Diffie</a:t>
            </a:r>
            <a:r>
              <a:rPr lang="en-US" dirty="0" smtClean="0"/>
              <a:t>, W., Hellman, M.E.: New directions in cryptography. IEEE Transactions on Information Theory 22(6) (1976).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63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Lee, Young Kyung, and Dong </a:t>
            </a:r>
            <a:r>
              <a:rPr lang="en-US" dirty="0" err="1" smtClean="0"/>
              <a:t>Hoon</a:t>
            </a:r>
            <a:r>
              <a:rPr lang="en-US" dirty="0" smtClean="0"/>
              <a:t> Lee. "Forward Secure Non-Interactive Key Exchange from </a:t>
            </a:r>
            <a:r>
              <a:rPr lang="en-US" dirty="0" err="1" smtClean="0"/>
              <a:t>Indistinguishability</a:t>
            </a:r>
            <a:r>
              <a:rPr lang="en-US" dirty="0" smtClean="0"/>
              <a:t> Obfuscation." IT Convergence and Security (ICITCS), 2015 5th International Conference on. IEEE, 2015.</a:t>
            </a:r>
          </a:p>
          <a:p>
            <a:r>
              <a:rPr lang="en-US" dirty="0" err="1" smtClean="0"/>
              <a:t>Pointcheval</a:t>
            </a:r>
            <a:r>
              <a:rPr lang="en-US" dirty="0" smtClean="0"/>
              <a:t>, David, and Olivier Sanders. "Forward secure non-interactive key exchange." Security and Cryptography for Networks. Springer International Publishing, 2014. 21-39.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research.microsoft.com</a:t>
            </a:r>
            <a:r>
              <a:rPr lang="en-US" dirty="0" smtClean="0"/>
              <a:t>/pubs/260105/</a:t>
            </a:r>
            <a:r>
              <a:rPr lang="en-US" dirty="0" err="1" smtClean="0"/>
              <a:t>popcorn.pdf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0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www.cs.umd.edu</a:t>
            </a:r>
            <a:r>
              <a:rPr lang="en-US" dirty="0" smtClean="0"/>
              <a:t>/~</a:t>
            </a:r>
            <a:r>
              <a:rPr lang="en-US" dirty="0" err="1" smtClean="0"/>
              <a:t>jkatz</a:t>
            </a:r>
            <a:r>
              <a:rPr lang="en-US" dirty="0" smtClean="0"/>
              <a:t>/papers/forward-</a:t>
            </a:r>
            <a:r>
              <a:rPr lang="en-US" dirty="0" err="1" smtClean="0"/>
              <a:t>enc</a:t>
            </a:r>
            <a:r>
              <a:rPr lang="en-US" dirty="0" smtClean="0"/>
              <a:t>-</a:t>
            </a:r>
            <a:r>
              <a:rPr lang="en-US" dirty="0" err="1" smtClean="0"/>
              <a:t>full.pdf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20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www.blazy.eu</a:t>
            </a:r>
            <a:r>
              <a:rPr lang="en-US" dirty="0" smtClean="0"/>
              <a:t>/Papers/2011_pkc.pdf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crypto.stanford.edu</a:t>
            </a:r>
            <a:r>
              <a:rPr lang="en-US" dirty="0" smtClean="0"/>
              <a:t>/~</a:t>
            </a:r>
            <a:r>
              <a:rPr lang="en-US" dirty="0" err="1" smtClean="0"/>
              <a:t>pgolle</a:t>
            </a:r>
            <a:r>
              <a:rPr lang="en-US" dirty="0" smtClean="0"/>
              <a:t>/papers/</a:t>
            </a:r>
            <a:r>
              <a:rPr lang="en-US" dirty="0" err="1" smtClean="0"/>
              <a:t>univrenc.pdf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www.blazy.eu</a:t>
            </a:r>
            <a:r>
              <a:rPr lang="en-US" dirty="0" smtClean="0"/>
              <a:t>/Papers/2011_pkc.pdf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crypto.stanford.edu</a:t>
            </a:r>
            <a:r>
              <a:rPr lang="en-US" dirty="0" smtClean="0"/>
              <a:t>/~</a:t>
            </a:r>
            <a:r>
              <a:rPr lang="en-US" dirty="0" err="1" smtClean="0"/>
              <a:t>pgolle</a:t>
            </a:r>
            <a:r>
              <a:rPr lang="en-US" dirty="0" smtClean="0"/>
              <a:t>/papers/</a:t>
            </a:r>
            <a:r>
              <a:rPr lang="en-US" dirty="0" err="1" smtClean="0"/>
              <a:t>univrenc.pdf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82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www.blazy.eu</a:t>
            </a:r>
            <a:r>
              <a:rPr lang="en-US" dirty="0" smtClean="0"/>
              <a:t>/Papers/2011_pkc.pdf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1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mindful of the state of the art to make informed design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61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research.microsoft.com</a:t>
            </a:r>
            <a:r>
              <a:rPr lang="en-US" dirty="0" smtClean="0"/>
              <a:t>/pubs/147148/</a:t>
            </a:r>
            <a:r>
              <a:rPr lang="en-US" dirty="0" err="1" smtClean="0"/>
              <a:t>sse.pdf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8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research.microsoft.com</a:t>
            </a:r>
            <a:r>
              <a:rPr lang="en-US" dirty="0" smtClean="0"/>
              <a:t>/pubs/147148/</a:t>
            </a:r>
            <a:r>
              <a:rPr lang="en-US" smtClean="0"/>
              <a:t>sse.pdf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8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https://eprint.iacr.org/2014/185.pdf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https://eprint.iacr.org/2016/591.pdf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5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www.sidnlabs.nl</a:t>
            </a:r>
            <a:r>
              <a:rPr lang="en-US" dirty="0" smtClean="0"/>
              <a:t>/downloads/wp-2011-0x01-v2.pdf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https://www.cs.bu.edu/~goldbe/papers/nsec5.pdf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www.sidnlabs.nl</a:t>
            </a:r>
            <a:r>
              <a:rPr lang="en-US" dirty="0" smtClean="0"/>
              <a:t>/downloads/wp-2011-0x01-v2.pdf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1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Anonymity: TOR and Hornet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2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Lamport</a:t>
            </a:r>
            <a:r>
              <a:rPr lang="en-US" dirty="0" smtClean="0"/>
              <a:t>, Leslie. Constructing digital signatures from a one-way function. Vol. 238. Palo Alto: Technical Report CSL-98, SRI International, 1979.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6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0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www.square-up.org</a:t>
            </a:r>
            <a:r>
              <a:rPr lang="en-US" dirty="0" smtClean="0"/>
              <a:t>/index/</a:t>
            </a:r>
            <a:r>
              <a:rPr lang="en-US" dirty="0" err="1" smtClean="0"/>
              <a:t>hbs.html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main construction looks like a </a:t>
            </a:r>
            <a:r>
              <a:rPr lang="en-US" dirty="0" err="1" smtClean="0"/>
              <a:t>Merkle</a:t>
            </a:r>
            <a:r>
              <a:rPr lang="en-US" dirty="0" smtClean="0"/>
              <a:t> tree, excepts a few things. The XMSS tree has a mask </a:t>
            </a:r>
            <a:r>
              <a:rPr lang="en-US" dirty="0" err="1" smtClean="0"/>
              <a:t>XORed</a:t>
            </a:r>
            <a:r>
              <a:rPr lang="en-US" dirty="0" smtClean="0"/>
              <a:t> to the child nodes before getting hashed in their parents node. It’s a different mask for every node: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Leaves are roots of L-trees, which are similar to XMSS</a:t>
            </a:r>
            <a:r>
              <a:rPr lang="en-US" baseline="0" dirty="0" smtClean="0"/>
              <a:t> trees and embed the public keys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Per-node masks are important for the security proof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2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cr.yp.to</a:t>
            </a:r>
            <a:r>
              <a:rPr lang="en-US" dirty="0" smtClean="0"/>
              <a:t>/talks/2015.04.02/slides-djb-20150402-4x3.pdf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sphincs.cr.yp.to</a:t>
            </a:r>
            <a:r>
              <a:rPr lang="en-US" dirty="0" smtClean="0"/>
              <a:t>/slides-sphincs-20150428.pdf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16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[X] </a:t>
            </a:r>
            <a:r>
              <a:rPr lang="en-US" dirty="0" err="1" smtClean="0"/>
              <a:t>Oded</a:t>
            </a:r>
            <a:r>
              <a:rPr lang="en-US" dirty="0" smtClean="0"/>
              <a:t> </a:t>
            </a:r>
            <a:r>
              <a:rPr lang="en-US" dirty="0" err="1" smtClean="0"/>
              <a:t>Goldreich</a:t>
            </a:r>
            <a:r>
              <a:rPr lang="en-US" dirty="0" smtClean="0"/>
              <a:t>. Foundations of Cryptography: Volume 2, Basic </a:t>
            </a:r>
            <a:r>
              <a:rPr lang="en-US" baseline="0" dirty="0" smtClean="0"/>
              <a:t> </a:t>
            </a:r>
            <a:r>
              <a:rPr lang="en-US" dirty="0" smtClean="0"/>
              <a:t>Applications. Cambridge University Press, Cambridge, UK, 2004.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[Y] Bernstein, Daniel J., et al. "SPHINCS: practical stateless hash-based signatures." Advances in Cryptology--EUROCRYPT 2015. Springer Berlin Heidelberg, 2015. 368-397.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eprint.iacr.org</a:t>
            </a:r>
            <a:r>
              <a:rPr lang="en-US" dirty="0" smtClean="0"/>
              <a:t>/2014/795.pdf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link.springer.com</a:t>
            </a:r>
            <a:r>
              <a:rPr lang="en-US" dirty="0" smtClean="0"/>
              <a:t>/chapter/10.1007%2F3-540-47721-7_8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85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Andreas Hülsing. “W-OTS+-Shorter Signatures for Hash-Based Signature Schemes.” Pages 173-188 in: Amr Youssef, Abderrahmane Nitaj, Aboul Ella Hassanien (editors). Progress in Cryptology – AFRICACRYPT 2013,</a:t>
            </a:r>
          </a:p>
          <a:p>
            <a:r>
              <a:rPr lang="en-US" dirty="0" smtClean="0">
                <a:hlinkClick r:id="rId3"/>
              </a:rPr>
              <a:t>6th International Conference on Cryptology in Africa, Cairo, Egypt, June 22-24, 2013, proceedings.  Lecture Notes in Computer Science 7918. Springer. ISBN: 978-3-642-38552-0.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https://eprint.iacr.org/2014/795.pdf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https://www.cs.umd.edu/~jkatz/papers/HashBasedSigs.pdf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https://en.wikipedia.org/wiki/Merkle_signature_scheme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https://eprint.iacr.org/2011/484.pdf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4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DD5C28A2-967B-2A44-B1CA-1A3CE16A83A1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EC2C992D-A3D2-C54B-923A-3B2BDA9E71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73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93A4-F5F5-1A4C-98E5-64ED191D6F0C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5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734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7C65-BF86-8743-B8F9-31C714769B4E}" type="datetime1">
              <a:rPr lang="en-US" smtClean="0"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8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734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2782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6127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2782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86127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1553-22F8-294C-A5EA-DFE177D072CA}" type="datetime1">
              <a:rPr lang="en-US" smtClean="0"/>
              <a:t>6/18/16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75031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37081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C0AF-4645-1245-A2A8-80FE4C463D94}" type="datetime1">
              <a:rPr lang="en-US" smtClean="0"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6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57F3-5645-B540-AEF5-75249652EE33}" type="datetime1">
              <a:rPr lang="en-US" smtClean="0"/>
              <a:t>6/18/16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4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077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65189-E7F6-4940-83A1-D08C7666959D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21CD1-3A45-484A-A21D-596ED07CB159}" type="datetime1">
              <a:rPr lang="en-US" smtClean="0"/>
              <a:t>6/18/16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7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A1A08D25-AB20-A344-A108-3A8DA3FC0496}" type="datetime1">
              <a:rPr lang="en-US" smtClean="0"/>
              <a:t>6/18/16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C5EB5B64-243B-AC41-AF55-A7B0E9BF08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4" r:id="rId3"/>
    <p:sldLayoutId id="2147483665" r:id="rId4"/>
    <p:sldLayoutId id="2147483668" r:id="rId5"/>
    <p:sldLayoutId id="2147483669" r:id="rId6"/>
    <p:sldLayoutId id="2147483670" r:id="rId7"/>
    <p:sldLayoutId id="2147483671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woodc1@uci.edu" TargetMode="External"/><Relationship Id="rId3" Type="http://schemas.openxmlformats.org/officeDocument/2006/relationships/hyperlink" Target="mailto:cwood@parc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eprint.iacr.org/2015/26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Cryptographic Algorithms and Security Protocols for ICN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Christopher A. Wood</a:t>
            </a:r>
          </a:p>
          <a:p>
            <a:r>
              <a:rPr lang="en-US" dirty="0" smtClean="0"/>
              <a:t>UC Irvine, PARC</a:t>
            </a:r>
          </a:p>
          <a:p>
            <a:r>
              <a:rPr lang="en-US" dirty="0" smtClean="0">
                <a:hlinkClick r:id="rId2"/>
              </a:rPr>
              <a:t>woodc1@uci.edu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cwood@parc.com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16251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C992D-A3D2-C54B-923A-3B2BDA9E719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Lamport</a:t>
            </a:r>
            <a:r>
              <a:rPr lang="en-US" dirty="0" smtClean="0"/>
              <a:t> OTS </a:t>
            </a:r>
            <a:r>
              <a:rPr lang="en-US" dirty="0"/>
              <a:t>Idea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43238" y="17698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2560" y="1769873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93681" y="2469552"/>
            <a:ext cx="1186372" cy="623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83949" y="2469552"/>
            <a:ext cx="1186372" cy="623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02643" y="3529113"/>
            <a:ext cx="56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90657" y="3529113"/>
            <a:ext cx="5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H(y)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2"/>
            <a:endCxn id="8" idx="0"/>
          </p:cNvCxnSpPr>
          <p:nvPr/>
        </p:nvCxnSpPr>
        <p:spPr>
          <a:xfrm>
            <a:off x="1786867" y="2139205"/>
            <a:ext cx="0" cy="330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0" idx="0"/>
          </p:cNvCxnSpPr>
          <p:nvPr/>
        </p:nvCxnSpPr>
        <p:spPr>
          <a:xfrm>
            <a:off x="1786867" y="3093180"/>
            <a:ext cx="0" cy="435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3277135" y="2139205"/>
            <a:ext cx="0" cy="330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1" idx="0"/>
          </p:cNvCxnSpPr>
          <p:nvPr/>
        </p:nvCxnSpPr>
        <p:spPr>
          <a:xfrm>
            <a:off x="3277135" y="3093180"/>
            <a:ext cx="0" cy="435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0804" y="1858995"/>
            <a:ext cx="178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 key: (x, y)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30804" y="3471595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key: (H(x), H(y))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85395" y="463917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sign a ‘0’: release x</a:t>
            </a:r>
          </a:p>
          <a:p>
            <a:r>
              <a:rPr lang="en-US" dirty="0" smtClean="0"/>
              <a:t>To sign a ‘1’: release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8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</a:t>
            </a:r>
            <a:r>
              <a:rPr lang="en-US" dirty="0" smtClean="0"/>
              <a:t>Tree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48" y="1510348"/>
            <a:ext cx="4216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Merkle</a:t>
            </a:r>
            <a:r>
              <a:rPr lang="en-US" dirty="0"/>
              <a:t> </a:t>
            </a:r>
            <a:r>
              <a:rPr lang="en-US" dirty="0" smtClean="0"/>
              <a:t>Tree 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48" y="1510348"/>
            <a:ext cx="4216400" cy="321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2657" y="1510348"/>
            <a:ext cx="1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key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32657" y="3587756"/>
            <a:ext cx="226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Parts of the public key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12" idx="1"/>
          </p:cNvCxnSpPr>
          <p:nvPr/>
        </p:nvCxnSpPr>
        <p:spPr>
          <a:xfrm flipV="1">
            <a:off x="4144697" y="1695014"/>
            <a:ext cx="2187960" cy="7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1" idx="1"/>
          </p:cNvCxnSpPr>
          <p:nvPr/>
        </p:nvCxnSpPr>
        <p:spPr>
          <a:xfrm flipV="1">
            <a:off x="5635267" y="3772422"/>
            <a:ext cx="697390" cy="507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057291" y="2880833"/>
            <a:ext cx="1275366" cy="706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41534" y="4538782"/>
            <a:ext cx="37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A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2836947" y="4538782"/>
            <a:ext cx="3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</a:t>
            </a:r>
            <a:r>
              <a:rPr lang="en-US" b="1" baseline="-25000" dirty="0" err="1" smtClean="0"/>
              <a:t>B</a:t>
            </a:r>
            <a:endParaRPr lang="en-US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023319" y="4538782"/>
            <a:ext cx="37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</a:t>
            </a:r>
            <a:r>
              <a:rPr lang="en-US" baseline="-25000" dirty="0" err="1" smtClean="0"/>
              <a:t>C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5151907" y="4538782"/>
            <a:ext cx="38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7117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Merkle</a:t>
            </a:r>
            <a:r>
              <a:rPr lang="en-US" dirty="0" smtClean="0"/>
              <a:t> Tree Signature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24" y="1510348"/>
            <a:ext cx="7454160" cy="3999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486" y="5894685"/>
            <a:ext cx="541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Borrowed from: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cryptoservices.github.io</a:t>
            </a:r>
            <a:r>
              <a:rPr lang="en-US" sz="1200" dirty="0"/>
              <a:t>/quantum/2015/12/07/many-times-</a:t>
            </a:r>
            <a:r>
              <a:rPr lang="en-US" sz="1200" dirty="0" err="1"/>
              <a:t>signatures.html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0890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XMSS Tree (</a:t>
            </a:r>
            <a:r>
              <a:rPr lang="en-US" dirty="0" err="1" smtClean="0"/>
              <a:t>Buchmann</a:t>
            </a:r>
            <a:r>
              <a:rPr lang="en-US" dirty="0" smtClean="0"/>
              <a:t>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49" y="1308392"/>
            <a:ext cx="7019368" cy="47224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557" y="6121406"/>
            <a:ext cx="3004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Borrowed from: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www.square-up.org</a:t>
            </a:r>
            <a:r>
              <a:rPr lang="en-US" sz="1200" dirty="0"/>
              <a:t>/index/</a:t>
            </a:r>
            <a:r>
              <a:rPr lang="en-US" sz="1200" dirty="0" err="1"/>
              <a:t>hbs.html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323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Stateless Hash-Based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Merkle</a:t>
            </a:r>
            <a:r>
              <a:rPr lang="en-US" dirty="0" smtClean="0"/>
              <a:t> trees but</a:t>
            </a:r>
            <a:r>
              <a:rPr lang="en-US" dirty="0"/>
              <a:t> </a:t>
            </a:r>
            <a:r>
              <a:rPr lang="en-US" dirty="0" smtClean="0"/>
              <a:t>the “index” is chosen at random</a:t>
            </a:r>
          </a:p>
          <a:p>
            <a:r>
              <a:rPr lang="en-US" dirty="0" smtClean="0"/>
              <a:t>Requires huge trees to avoid collisions</a:t>
            </a:r>
          </a:p>
          <a:p>
            <a:pPr lvl="1"/>
            <a:r>
              <a:rPr lang="en-US" dirty="0" smtClean="0"/>
              <a:t>For security parameter </a:t>
            </a:r>
            <a:r>
              <a:rPr lang="en-US" dirty="0" err="1" smtClean="0"/>
              <a:t>λ</a:t>
            </a:r>
            <a:r>
              <a:rPr lang="en-US" dirty="0" smtClean="0"/>
              <a:t>=128 we require 2</a:t>
            </a:r>
            <a:r>
              <a:rPr lang="en-US" baseline="30000" dirty="0" smtClean="0"/>
              <a:t>2λ</a:t>
            </a:r>
            <a:r>
              <a:rPr lang="en-US" dirty="0" smtClean="0"/>
              <a:t> leaves (by birthday paradox)</a:t>
            </a:r>
          </a:p>
          <a:p>
            <a:r>
              <a:rPr lang="en-US" dirty="0" smtClean="0"/>
              <a:t>OTS secret keys are </a:t>
            </a:r>
            <a:r>
              <a:rPr lang="en-US" dirty="0" smtClean="0"/>
              <a:t>generated from PRGs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01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SPINCS (Bernstein et al.)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Stateless hash-based </a:t>
            </a:r>
            <a:r>
              <a:rPr lang="en-US" sz="2400" dirty="0" smtClean="0"/>
              <a:t>signature with 2</a:t>
            </a:r>
            <a:r>
              <a:rPr lang="en-US" sz="2400" baseline="30000" dirty="0" smtClean="0"/>
              <a:t>128 </a:t>
            </a:r>
            <a:r>
              <a:rPr lang="en-US" sz="2400" dirty="0" smtClean="0"/>
              <a:t>security</a:t>
            </a:r>
            <a:endParaRPr lang="en-US" sz="2400" dirty="0" smtClean="0"/>
          </a:p>
          <a:p>
            <a:r>
              <a:rPr lang="en-US" sz="2400" dirty="0" smtClean="0"/>
              <a:t>Dramatically </a:t>
            </a:r>
            <a:r>
              <a:rPr lang="en-US" sz="2400" dirty="0" smtClean="0"/>
              <a:t>reduces </a:t>
            </a:r>
            <a:r>
              <a:rPr lang="en-US" sz="2400" dirty="0" smtClean="0"/>
              <a:t>signature and </a:t>
            </a:r>
            <a:r>
              <a:rPr lang="en-US" sz="2400" dirty="0" smtClean="0"/>
              <a:t>tree size </a:t>
            </a:r>
          </a:p>
          <a:p>
            <a:pPr lvl="1"/>
            <a:r>
              <a:rPr lang="en-US" sz="2400" dirty="0" smtClean="0"/>
              <a:t>Signatures are down to 41KB</a:t>
            </a:r>
          </a:p>
          <a:p>
            <a:pPr lvl="1"/>
            <a:r>
              <a:rPr lang="en-US" sz="2400" dirty="0" smtClean="0"/>
              <a:t>Public and private keys are 1KB</a:t>
            </a:r>
            <a:endParaRPr lang="en-US" sz="2400" dirty="0" smtClean="0"/>
          </a:p>
          <a:p>
            <a:r>
              <a:rPr lang="en-US" sz="2400" dirty="0"/>
              <a:t>R</a:t>
            </a:r>
            <a:r>
              <a:rPr lang="en-US" sz="2400" dirty="0" smtClean="0"/>
              <a:t>eplace one-time leaves with “few-time leaves”</a:t>
            </a:r>
          </a:p>
          <a:p>
            <a:r>
              <a:rPr lang="en-US" sz="2400" dirty="0"/>
              <a:t>U</a:t>
            </a:r>
            <a:r>
              <a:rPr lang="en-US" sz="2400" dirty="0" smtClean="0"/>
              <a:t>se XMSS-like per-node masks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0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Hash-Based Signature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l</a:t>
            </a:r>
            <a:r>
              <a:rPr lang="en-US" dirty="0" smtClean="0"/>
              <a:t>ong</a:t>
            </a:r>
            <a:r>
              <a:rPr lang="en-US" dirty="0" smtClean="0"/>
              <a:t>-term </a:t>
            </a:r>
            <a:r>
              <a:rPr lang="en-US" dirty="0" smtClean="0"/>
              <a:t>integrity in </a:t>
            </a:r>
            <a:r>
              <a:rPr lang="en-US" dirty="0" smtClean="0"/>
              <a:t>a post-quantum world</a:t>
            </a:r>
          </a:p>
          <a:p>
            <a:pPr lvl="1"/>
            <a:r>
              <a:rPr lang="en-US" dirty="0" smtClean="0"/>
              <a:t>Will ICN data packets live forever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SPHINCS can be used as a drop-in replacement for current ICN signatures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372"/>
            <a:ext cx="8229600" cy="1143000"/>
          </a:xfrm>
        </p:spPr>
        <p:txBody>
          <a:bodyPr/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1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Encrypted DPI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Goal: perform </a:t>
            </a:r>
            <a:r>
              <a:rPr lang="en-US" dirty="0" smtClean="0"/>
              <a:t>deep-packet-inspection </a:t>
            </a:r>
            <a:r>
              <a:rPr lang="en-US" dirty="0" smtClean="0"/>
              <a:t>(DPI) on </a:t>
            </a:r>
            <a:r>
              <a:rPr lang="en-US" dirty="0" smtClean="0"/>
              <a:t>encrypted packet payloads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to determine </a:t>
            </a:r>
            <a:r>
              <a:rPr lang="en-US" dirty="0" smtClean="0"/>
              <a:t>when a packet contains an encrypted version of a specific keyword</a:t>
            </a:r>
          </a:p>
          <a:p>
            <a:r>
              <a:rPr lang="en-US" dirty="0" smtClean="0"/>
              <a:t>Different measures of privacy</a:t>
            </a:r>
          </a:p>
          <a:p>
            <a:pPr lvl="1"/>
            <a:r>
              <a:rPr lang="en-US" dirty="0" smtClean="0"/>
              <a:t>Exact-match privacy: only discover bytes that match target keywords</a:t>
            </a:r>
          </a:p>
          <a:p>
            <a:pPr lvl="1"/>
            <a:r>
              <a:rPr lang="en-US" dirty="0" smtClean="0"/>
              <a:t>Probable cause privacy: decrypt a flow (entire packet) only if a keyword match is detected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ICN Network Stack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24515" y="3640211"/>
            <a:ext cx="1307496" cy="45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2857" y="4604131"/>
            <a:ext cx="2459154" cy="53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72857" y="4093821"/>
            <a:ext cx="2459154" cy="510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72857" y="2715292"/>
            <a:ext cx="1151658" cy="13785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72857" y="2234024"/>
            <a:ext cx="2462592" cy="4812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(ICN) App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24515" y="3186603"/>
            <a:ext cx="1307496" cy="453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TCP/UDP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24515" y="2715293"/>
            <a:ext cx="1307496" cy="4536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742087" y="3186603"/>
            <a:ext cx="76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627871" y="31866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6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BlindBox</a:t>
            </a:r>
            <a:r>
              <a:rPr lang="en-US" dirty="0" smtClean="0"/>
              <a:t> (</a:t>
            </a:r>
            <a:r>
              <a:rPr lang="en-US" dirty="0" err="1" smtClean="0"/>
              <a:t>Sheery</a:t>
            </a:r>
            <a:r>
              <a:rPr lang="en-US" dirty="0" smtClean="0"/>
              <a:t>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4100"/>
            <a:ext cx="9144000" cy="2208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885" y="5834246"/>
            <a:ext cx="2468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Borrowed from:</a:t>
            </a:r>
          </a:p>
          <a:p>
            <a:r>
              <a:rPr lang="en-US" sz="1200" dirty="0">
                <a:hlinkClick r:id="rId4"/>
              </a:rPr>
              <a:t>https://eprint.iacr.org/2015/264.</a:t>
            </a:r>
            <a:r>
              <a:rPr lang="en-US" sz="1200" dirty="0" smtClean="0">
                <a:hlinkClick r:id="rId4"/>
              </a:rPr>
              <a:t>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967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BlindBox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Packets are tokenized into tokens t1,</a:t>
            </a:r>
            <a:r>
              <a:rPr lang="is-IS" dirty="0" smtClean="0"/>
              <a:t>…,tk</a:t>
            </a:r>
          </a:p>
          <a:p>
            <a:r>
              <a:rPr lang="is-IS" dirty="0" smtClean="0"/>
              <a:t>For each token t, encrypt as follows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 smtClean="0"/>
              <a:t>				salt, AES</a:t>
            </a:r>
            <a:r>
              <a:rPr lang="is-IS" baseline="-25000" dirty="0" smtClean="0"/>
              <a:t>AES-k(t)</a:t>
            </a:r>
            <a:r>
              <a:rPr lang="is-IS" dirty="0" smtClean="0"/>
              <a:t>(salt)</a:t>
            </a:r>
            <a:endParaRPr lang="is-IS" baseline="-25000" dirty="0" smtClean="0"/>
          </a:p>
          <a:p>
            <a:r>
              <a:rPr lang="is-IS" dirty="0" smtClean="0"/>
              <a:t>To detect a token t, precompute </a:t>
            </a:r>
            <a:r>
              <a:rPr lang="is-IS" dirty="0"/>
              <a:t/>
            </a:r>
            <a:br>
              <a:rPr lang="is-IS" dirty="0"/>
            </a:br>
            <a:r>
              <a:rPr lang="is-IS" dirty="0" smtClean="0"/>
              <a:t>salt and token combinations</a:t>
            </a:r>
          </a:p>
          <a:p>
            <a:r>
              <a:rPr lang="is-IS" dirty="0" smtClean="0"/>
              <a:t>Speedup: use a single salt per token and then derive subsequent token encryptions based on a counter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553200" y="3004059"/>
            <a:ext cx="7323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46381" y="2600982"/>
            <a:ext cx="13410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nsures </a:t>
            </a:r>
          </a:p>
          <a:p>
            <a:r>
              <a:rPr lang="en-US" dirty="0"/>
              <a:t>r</a:t>
            </a:r>
            <a:r>
              <a:rPr lang="en-US" dirty="0" smtClean="0"/>
              <a:t>andomness</a:t>
            </a:r>
          </a:p>
          <a:p>
            <a:r>
              <a:rPr lang="en-US" dirty="0"/>
              <a:t>o</a:t>
            </a:r>
            <a:r>
              <a:rPr lang="en-US" dirty="0" smtClean="0"/>
              <a:t>f identical </a:t>
            </a:r>
          </a:p>
          <a:p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BlindBox</a:t>
            </a:r>
            <a:r>
              <a:rPr lang="en-US" dirty="0"/>
              <a:t> </a:t>
            </a:r>
            <a:r>
              <a:rPr lang="en-US" dirty="0" smtClean="0"/>
              <a:t>Rule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middlebox</a:t>
            </a:r>
            <a:r>
              <a:rPr lang="en-US" dirty="0" smtClean="0"/>
              <a:t> must learn AES-k(t) without revealing the encryption key k</a:t>
            </a:r>
          </a:p>
          <a:p>
            <a:r>
              <a:rPr lang="en-US" dirty="0" smtClean="0"/>
              <a:t>Solution: Garbled circuit to compute </a:t>
            </a:r>
          </a:p>
          <a:p>
            <a:pPr marL="0" indent="0">
              <a:buNone/>
            </a:pPr>
            <a:r>
              <a:rPr lang="en-US" dirty="0" smtClean="0"/>
              <a:t>							AES-k(t) </a:t>
            </a:r>
          </a:p>
          <a:p>
            <a:pPr marL="0" indent="0">
              <a:buNone/>
            </a:pPr>
            <a:r>
              <a:rPr lang="en-US" dirty="0" smtClean="0"/>
              <a:t>	for each token 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Encrypted DPI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ICN packets reveal information about producers and consumers</a:t>
            </a:r>
          </a:p>
          <a:p>
            <a:pPr lvl="1"/>
            <a:r>
              <a:rPr lang="en-US" dirty="0" smtClean="0"/>
              <a:t>Signatures, names, etc.</a:t>
            </a:r>
          </a:p>
          <a:p>
            <a:r>
              <a:rPr lang="en-US" dirty="0" smtClean="0"/>
              <a:t>Carrying ICN packets in secure contexts can protect this information</a:t>
            </a:r>
          </a:p>
          <a:p>
            <a:r>
              <a:rPr lang="en-US" dirty="0" smtClean="0"/>
              <a:t>But how do we route on encrypted packets? Without trusting routers?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2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5515"/>
            <a:ext cx="8229600" cy="1143000"/>
          </a:xfrm>
        </p:spPr>
        <p:txBody>
          <a:bodyPr/>
          <a:lstStyle/>
          <a:p>
            <a:r>
              <a:rPr lang="en-US" dirty="0" smtClean="0"/>
              <a:t>Privacy: Key Exchange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1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Goal: create ephemeral keys from shared secrets – passwords (read: </a:t>
            </a:r>
            <a:r>
              <a:rPr lang="en-US" sz="2300" dirty="0" smtClean="0">
                <a:solidFill>
                  <a:srgbClr val="FF0000"/>
                </a:solidFill>
              </a:rPr>
              <a:t>name</a:t>
            </a:r>
            <a:r>
              <a:rPr lang="en-US" sz="2300" dirty="0" smtClean="0"/>
              <a:t>) – in a way </a:t>
            </a:r>
            <a:r>
              <a:rPr lang="en-US" sz="2300" dirty="0" smtClean="0"/>
              <a:t>that: </a:t>
            </a:r>
            <a:endParaRPr lang="en-US" sz="2300" dirty="0" smtClean="0"/>
          </a:p>
          <a:p>
            <a:pPr lvl="1"/>
            <a:r>
              <a:rPr lang="en-US" sz="2300" dirty="0" smtClean="0"/>
              <a:t>Is not </a:t>
            </a:r>
            <a:r>
              <a:rPr lang="en-US" sz="2300" dirty="0" smtClean="0"/>
              <a:t>susceptible to offline dictionary attacks</a:t>
            </a:r>
          </a:p>
          <a:p>
            <a:pPr lvl="1"/>
            <a:r>
              <a:rPr lang="en-US" sz="2300" dirty="0" smtClean="0"/>
              <a:t>Is </a:t>
            </a:r>
            <a:r>
              <a:rPr lang="en-US" sz="2300" dirty="0"/>
              <a:t>f</a:t>
            </a:r>
            <a:r>
              <a:rPr lang="en-US" sz="2300" dirty="0" smtClean="0"/>
              <a:t>orward secure</a:t>
            </a:r>
          </a:p>
          <a:p>
            <a:pPr lvl="1"/>
            <a:r>
              <a:rPr lang="en-US" sz="2300" dirty="0" smtClean="0"/>
              <a:t>Does not require a PKI</a:t>
            </a:r>
            <a:endParaRPr lang="en-US" sz="2300" dirty="0" smtClean="0"/>
          </a:p>
          <a:p>
            <a:pPr marL="342900" lvl="1" indent="-342900">
              <a:buFont typeface="Arial"/>
              <a:buChar char="•"/>
            </a:pPr>
            <a:r>
              <a:rPr lang="en-US" sz="2300" dirty="0" smtClean="0"/>
              <a:t>Varying number of rounds</a:t>
            </a:r>
          </a:p>
          <a:p>
            <a:pPr marL="742950" lvl="2" indent="-342900"/>
            <a:r>
              <a:rPr lang="en-US" sz="2300" dirty="0" smtClean="0"/>
              <a:t>Most are </a:t>
            </a:r>
            <a:r>
              <a:rPr lang="en-US" sz="2300" dirty="0" smtClean="0"/>
              <a:t>multi-round, e.g., </a:t>
            </a:r>
            <a:r>
              <a:rPr lang="en-US" sz="2300" dirty="0"/>
              <a:t>J-</a:t>
            </a:r>
            <a:r>
              <a:rPr lang="en-US" sz="2300" dirty="0" smtClean="0"/>
              <a:t>PAKE (</a:t>
            </a:r>
            <a:r>
              <a:rPr lang="en-US" sz="2300" dirty="0" err="1" smtClean="0"/>
              <a:t>Hao</a:t>
            </a:r>
            <a:r>
              <a:rPr lang="en-US" sz="2300" dirty="0" smtClean="0"/>
              <a:t> et al.)</a:t>
            </a:r>
            <a:endParaRPr lang="en-US" sz="2300" dirty="0" smtClean="0"/>
          </a:p>
          <a:p>
            <a:pPr marL="742950" lvl="2" indent="-342900"/>
            <a:r>
              <a:rPr lang="en-US" sz="2300" dirty="0" smtClean="0"/>
              <a:t>Some </a:t>
            </a:r>
            <a:r>
              <a:rPr lang="en-US" sz="2300" dirty="0" smtClean="0"/>
              <a:t>work </a:t>
            </a:r>
            <a:r>
              <a:rPr lang="en-US" sz="2300" dirty="0" smtClean="0"/>
              <a:t>in a </a:t>
            </a:r>
            <a:r>
              <a:rPr lang="en-US" sz="2300" b="1" dirty="0" smtClean="0"/>
              <a:t>single round </a:t>
            </a:r>
            <a:r>
              <a:rPr lang="en-US" sz="2300" dirty="0" smtClean="0"/>
              <a:t>without sacrificing forward </a:t>
            </a:r>
            <a:r>
              <a:rPr lang="en-US" sz="2300" dirty="0"/>
              <a:t>secrecy (</a:t>
            </a:r>
            <a:r>
              <a:rPr lang="en-US" sz="2300" dirty="0" err="1" smtClean="0"/>
              <a:t>Benhamouda</a:t>
            </a:r>
            <a:r>
              <a:rPr lang="en-US" sz="2300" dirty="0" smtClean="0"/>
              <a:t> et al.)</a:t>
            </a:r>
            <a:endParaRPr lang="en-US" sz="2300" b="1" dirty="0" smtClean="0"/>
          </a:p>
          <a:p>
            <a:endParaRPr lang="en-US" sz="2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3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Non-Interactive Key Exchange (NIKE)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541"/>
            <a:ext cx="8229600" cy="4525963"/>
          </a:xfrm>
        </p:spPr>
        <p:txBody>
          <a:bodyPr/>
          <a:lstStyle/>
          <a:p>
            <a:r>
              <a:rPr lang="en-US" sz="2600" dirty="0" smtClean="0"/>
              <a:t>Goal: Two parties with knowledge of each other’s public keys agree on a shared secret without requiring any </a:t>
            </a:r>
            <a:r>
              <a:rPr lang="en-US" sz="2600" dirty="0" smtClean="0"/>
              <a:t>interaction</a:t>
            </a:r>
            <a:endParaRPr lang="en-US" sz="2600" dirty="0" smtClean="0"/>
          </a:p>
          <a:p>
            <a:pPr marL="457200" lvl="1" indent="0">
              <a:buNone/>
            </a:pPr>
            <a:endParaRPr lang="en-US" sz="2600" dirty="0" smtClean="0"/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Alice: x, </a:t>
            </a:r>
            <a:r>
              <a:rPr lang="en-US" sz="2600" dirty="0" err="1" smtClean="0"/>
              <a:t>g</a:t>
            </a:r>
            <a:r>
              <a:rPr lang="en-US" sz="2600" baseline="30000" dirty="0" err="1" smtClean="0"/>
              <a:t>x</a:t>
            </a:r>
            <a:endParaRPr lang="en-US" sz="2600" baseline="30000" dirty="0" smtClean="0"/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Bob:  y, </a:t>
            </a:r>
            <a:r>
              <a:rPr lang="en-US" sz="2600" dirty="0" err="1" smtClean="0"/>
              <a:t>g</a:t>
            </a:r>
            <a:r>
              <a:rPr lang="en-US" sz="2600" baseline="30000" dirty="0" err="1" smtClean="0"/>
              <a:t>y</a:t>
            </a:r>
            <a:endParaRPr lang="en-US" sz="2600" baseline="30000" dirty="0" smtClean="0"/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Shared key: H(“Alice”, “Bob”, </a:t>
            </a:r>
            <a:r>
              <a:rPr lang="en-US" sz="2600" dirty="0" err="1" smtClean="0"/>
              <a:t>g</a:t>
            </a:r>
            <a:r>
              <a:rPr lang="en-US" sz="2600" baseline="30000" dirty="0" err="1" smtClean="0"/>
              <a:t>xy</a:t>
            </a:r>
            <a:r>
              <a:rPr lang="en-US" sz="2600" dirty="0" smtClean="0"/>
              <a:t>)</a:t>
            </a:r>
          </a:p>
          <a:p>
            <a:pPr marL="0" indent="0">
              <a:buNone/>
            </a:pPr>
            <a:endParaRPr lang="en-US" sz="2600" dirty="0" smtClean="0"/>
          </a:p>
          <a:p>
            <a:r>
              <a:rPr lang="en-US" sz="2600" dirty="0" smtClean="0"/>
              <a:t>Use case: WSN shared key derivation</a:t>
            </a:r>
          </a:p>
          <a:p>
            <a:r>
              <a:rPr lang="en-US" sz="2600" dirty="0" smtClean="0"/>
              <a:t>Fun fact: p</a:t>
            </a:r>
            <a:r>
              <a:rPr lang="en-US" sz="2600" dirty="0" smtClean="0"/>
              <a:t>ublic</a:t>
            </a:r>
            <a:r>
              <a:rPr lang="en-US" sz="2600" dirty="0" smtClean="0"/>
              <a:t>-key encryption follows from NIKE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61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NIKE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Setup: generate system parameters</a:t>
            </a:r>
          </a:p>
          <a:p>
            <a:r>
              <a:rPr lang="en-US" dirty="0" err="1" smtClean="0"/>
              <a:t>KeyGen</a:t>
            </a:r>
            <a:r>
              <a:rPr lang="en-US" dirty="0" smtClean="0"/>
              <a:t>: generate a private and public key pair for a given identity</a:t>
            </a:r>
          </a:p>
          <a:p>
            <a:r>
              <a:rPr lang="en-US" dirty="0" err="1" smtClean="0"/>
              <a:t>SharedKey</a:t>
            </a:r>
            <a:r>
              <a:rPr lang="en-US" dirty="0" smtClean="0"/>
              <a:t>: given (1) an identity, (2) its public key, (3) another identity, (4) and its secret key, compute and output a shared key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43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NIKE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Setup: generate system parameters</a:t>
            </a:r>
          </a:p>
          <a:p>
            <a:r>
              <a:rPr lang="en-US" dirty="0" err="1" smtClean="0"/>
              <a:t>KeyGen</a:t>
            </a:r>
            <a:r>
              <a:rPr lang="en-US" dirty="0" smtClean="0"/>
              <a:t>: generate a private and public key pair for a given identity</a:t>
            </a:r>
          </a:p>
          <a:p>
            <a:r>
              <a:rPr lang="en-US" dirty="0" err="1" smtClean="0"/>
              <a:t>SharedKey</a:t>
            </a:r>
            <a:r>
              <a:rPr lang="en-US" dirty="0" smtClean="0"/>
              <a:t>: given (1) an </a:t>
            </a:r>
            <a:r>
              <a:rPr lang="en-US" dirty="0" smtClean="0">
                <a:solidFill>
                  <a:srgbClr val="FF0000"/>
                </a:solidFill>
              </a:rPr>
              <a:t>identity</a:t>
            </a:r>
            <a:r>
              <a:rPr lang="en-US" dirty="0" smtClean="0"/>
              <a:t>, (2) its </a:t>
            </a:r>
            <a:r>
              <a:rPr lang="en-US" dirty="0" smtClean="0">
                <a:solidFill>
                  <a:srgbClr val="FF0000"/>
                </a:solidFill>
              </a:rPr>
              <a:t>public key</a:t>
            </a:r>
            <a:r>
              <a:rPr lang="en-US" dirty="0" smtClean="0"/>
              <a:t>, (3) another identity, (4) and its secret key, compute and output a shared key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98647" y="5340892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What’s in an ICN certificate?...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49216" y="4180194"/>
            <a:ext cx="1875477" cy="1160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054536" y="3759652"/>
            <a:ext cx="1026045" cy="1581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7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Secure NIKE?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Yes – it’s possible: evolve the public </a:t>
            </a:r>
            <a:r>
              <a:rPr lang="en-US" sz="2400" dirty="0"/>
              <a:t>keys (</a:t>
            </a:r>
            <a:r>
              <a:rPr lang="en-US" sz="2400" dirty="0" err="1" smtClean="0"/>
              <a:t>Pointcheval</a:t>
            </a:r>
            <a:r>
              <a:rPr lang="en-US" sz="2400" dirty="0" smtClean="0"/>
              <a:t> et al.)</a:t>
            </a:r>
          </a:p>
          <a:p>
            <a:r>
              <a:rPr lang="en-US" sz="2400" dirty="0"/>
              <a:t>Add an Update function to the scheme:</a:t>
            </a:r>
          </a:p>
          <a:p>
            <a:pPr lvl="1"/>
            <a:r>
              <a:rPr lang="en-US" sz="2400" dirty="0"/>
              <a:t>Move the secret key </a:t>
            </a:r>
            <a:r>
              <a:rPr lang="en-US" sz="2400" i="1" dirty="0"/>
              <a:t>forward </a:t>
            </a:r>
            <a:r>
              <a:rPr lang="en-US" sz="2400" dirty="0"/>
              <a:t>in time and </a:t>
            </a:r>
            <a:r>
              <a:rPr lang="en-US" sz="2400" dirty="0" smtClean="0"/>
              <a:t>space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u="sng" dirty="0" err="1" smtClean="0"/>
              <a:t>multilinear</a:t>
            </a:r>
            <a:r>
              <a:rPr lang="en-US" sz="2400" dirty="0" smtClean="0"/>
              <a:t> maps and </a:t>
            </a:r>
            <a:r>
              <a:rPr lang="en-US" sz="2400" dirty="0" smtClean="0"/>
              <a:t>a tree</a:t>
            </a:r>
            <a:r>
              <a:rPr lang="en-US" sz="2400" dirty="0" smtClean="0"/>
              <a:t>-based key derivation </a:t>
            </a:r>
            <a:r>
              <a:rPr lang="en-US" sz="2400" dirty="0" smtClean="0"/>
              <a:t>technique (described later)</a:t>
            </a:r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34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ICN Security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1923" y="3526809"/>
            <a:ext cx="1307496" cy="45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0265" y="4490729"/>
            <a:ext cx="2459154" cy="53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265" y="3980419"/>
            <a:ext cx="2459154" cy="510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265" y="2601890"/>
            <a:ext cx="1151658" cy="13785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0265" y="2120622"/>
            <a:ext cx="2462592" cy="4812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(ICN) App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61923" y="3073201"/>
            <a:ext cx="1307496" cy="453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TCP/UDP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61923" y="2601891"/>
            <a:ext cx="1307496" cy="4536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8250" y="2232558"/>
            <a:ext cx="155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08250" y="2888535"/>
            <a:ext cx="258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and Authenticity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4778" y="35268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61306" y="4108798"/>
            <a:ext cx="12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98917" y="4659365"/>
            <a:ext cx="85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615233" y="1253094"/>
            <a:ext cx="11339" cy="4547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1"/>
          </p:cNvCxnSpPr>
          <p:nvPr/>
        </p:nvCxnSpPr>
        <p:spPr>
          <a:xfrm flipH="1">
            <a:off x="4229686" y="2417224"/>
            <a:ext cx="1378564" cy="1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1"/>
          </p:cNvCxnSpPr>
          <p:nvPr/>
        </p:nvCxnSpPr>
        <p:spPr>
          <a:xfrm flipH="1" flipV="1">
            <a:off x="4382086" y="3055498"/>
            <a:ext cx="1226164" cy="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1"/>
          </p:cNvCxnSpPr>
          <p:nvPr/>
        </p:nvCxnSpPr>
        <p:spPr>
          <a:xfrm flipH="1" flipV="1">
            <a:off x="4382086" y="3526809"/>
            <a:ext cx="125269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1"/>
          </p:cNvCxnSpPr>
          <p:nvPr/>
        </p:nvCxnSpPr>
        <p:spPr>
          <a:xfrm flipH="1" flipV="1">
            <a:off x="4229685" y="3980417"/>
            <a:ext cx="1431621" cy="31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1"/>
          </p:cNvCxnSpPr>
          <p:nvPr/>
        </p:nvCxnSpPr>
        <p:spPr>
          <a:xfrm flipH="1" flipV="1">
            <a:off x="4229685" y="4490729"/>
            <a:ext cx="1469232" cy="353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46194" y="241722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083870" y="284815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83870" y="325786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38055" y="37114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38055" y="424965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0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End-to-end sessions break the ICN model</a:t>
            </a:r>
          </a:p>
          <a:p>
            <a:r>
              <a:rPr lang="en-US" dirty="0" smtClean="0"/>
              <a:t>NIKE lets us create group “sessions” without any exchanges</a:t>
            </a:r>
          </a:p>
          <a:p>
            <a:r>
              <a:rPr lang="en-US" dirty="0" smtClean="0"/>
              <a:t>ICN entities (prefixes) have identities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81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5515"/>
            <a:ext cx="8229600" cy="1143000"/>
          </a:xfrm>
        </p:spPr>
        <p:txBody>
          <a:bodyPr/>
          <a:lstStyle/>
          <a:p>
            <a:r>
              <a:rPr lang="en-US" dirty="0" smtClean="0"/>
              <a:t>Privacy: PIR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Information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protocol to hide client requests to a server (e.g., a database)</a:t>
            </a:r>
          </a:p>
          <a:p>
            <a:r>
              <a:rPr lang="en-US" sz="2600" dirty="0" smtClean="0"/>
              <a:t>Two variants: computational (CPIR) and information-theoretic (</a:t>
            </a:r>
            <a:r>
              <a:rPr lang="en-US" sz="2600" dirty="0" smtClean="0"/>
              <a:t>ITPIR</a:t>
            </a:r>
            <a:r>
              <a:rPr lang="en-US" sz="2600" dirty="0" smtClean="0"/>
              <a:t>)</a:t>
            </a:r>
          </a:p>
          <a:p>
            <a:r>
              <a:rPr lang="en-US" sz="2600" dirty="0" smtClean="0"/>
              <a:t>CPIR (Stern and others)</a:t>
            </a:r>
            <a:endParaRPr lang="en-US" sz="2600" dirty="0" smtClean="0"/>
          </a:p>
          <a:p>
            <a:pPr lvl="1"/>
            <a:r>
              <a:rPr lang="en-US" sz="2600" dirty="0" smtClean="0"/>
              <a:t>Require only a single server</a:t>
            </a:r>
          </a:p>
          <a:p>
            <a:pPr lvl="1"/>
            <a:r>
              <a:rPr lang="en-US" sz="2600" dirty="0" smtClean="0"/>
              <a:t>Much more computationally expensive</a:t>
            </a:r>
          </a:p>
          <a:p>
            <a:r>
              <a:rPr lang="en-US" sz="2600" dirty="0" smtClean="0"/>
              <a:t>ITPIR (</a:t>
            </a:r>
            <a:r>
              <a:rPr lang="en-US" sz="2600" dirty="0" err="1" smtClean="0"/>
              <a:t>Chor</a:t>
            </a:r>
            <a:r>
              <a:rPr lang="en-US" sz="2600" dirty="0" smtClean="0"/>
              <a:t> et al.)</a:t>
            </a:r>
            <a:endParaRPr lang="en-US" sz="2600" dirty="0" smtClean="0"/>
          </a:p>
          <a:p>
            <a:pPr lvl="1"/>
            <a:r>
              <a:rPr lang="en-US" sz="2600" dirty="0" smtClean="0"/>
              <a:t>Require at least two non-colluding servers</a:t>
            </a:r>
          </a:p>
          <a:p>
            <a:pPr lvl="1"/>
            <a:r>
              <a:rPr lang="en-US" sz="2600" dirty="0" smtClean="0"/>
              <a:t>XOR-based computation but </a:t>
            </a:r>
            <a:r>
              <a:rPr lang="en-US" sz="2600" dirty="0" smtClean="0"/>
              <a:t>requires more communication</a:t>
            </a:r>
          </a:p>
          <a:p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16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ITPIR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9116" y="2768298"/>
            <a:ext cx="1079902" cy="1072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6319712" y="1969750"/>
            <a:ext cx="874569" cy="1239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6317446" y="3627983"/>
            <a:ext cx="874569" cy="1239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4730278" y="2589575"/>
            <a:ext cx="1589434" cy="619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30278" y="3498398"/>
            <a:ext cx="1589434" cy="757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124659">
            <a:off x="4922132" y="25836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query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30278" y="2768298"/>
            <a:ext cx="1589434" cy="59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730278" y="3627983"/>
            <a:ext cx="1587168" cy="805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124659">
            <a:off x="5043200" y="2971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answer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07819">
            <a:off x="5051460" y="35587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query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07819">
            <a:off x="4845515" y="38875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answer</a:t>
            </a:r>
            <a:endParaRPr lang="en-US" dirty="0"/>
          </a:p>
        </p:txBody>
      </p:sp>
      <p:sp>
        <p:nvSpPr>
          <p:cNvPr id="34" name="Curved Right Arrow 33"/>
          <p:cNvSpPr/>
          <p:nvPr/>
        </p:nvSpPr>
        <p:spPr>
          <a:xfrm>
            <a:off x="2699757" y="3004059"/>
            <a:ext cx="859359" cy="49433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84322" y="2992468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decode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ITPIR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9116" y="2768298"/>
            <a:ext cx="1079902" cy="1072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Consumer</a:t>
            </a:r>
            <a:endParaRPr lang="en-US" sz="1600" dirty="0"/>
          </a:p>
        </p:txBody>
      </p:sp>
      <p:sp>
        <p:nvSpPr>
          <p:cNvPr id="8" name="Can 7"/>
          <p:cNvSpPr/>
          <p:nvPr/>
        </p:nvSpPr>
        <p:spPr>
          <a:xfrm>
            <a:off x="6319712" y="1969750"/>
            <a:ext cx="874569" cy="1239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Replica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6317446" y="3627983"/>
            <a:ext cx="874569" cy="1239650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Replica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4730278" y="2589575"/>
            <a:ext cx="1589434" cy="619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30278" y="3498398"/>
            <a:ext cx="1589434" cy="757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124659">
            <a:off x="4922132" y="25836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query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730278" y="2768298"/>
            <a:ext cx="1589434" cy="59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730278" y="3627983"/>
            <a:ext cx="1587168" cy="805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124659">
            <a:off x="5043200" y="2971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answer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07819">
            <a:off x="5051460" y="35587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query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07819">
            <a:off x="4845515" y="38875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answer</a:t>
            </a:r>
            <a:endParaRPr lang="en-US" dirty="0"/>
          </a:p>
        </p:txBody>
      </p:sp>
      <p:sp>
        <p:nvSpPr>
          <p:cNvPr id="34" name="Curved Right Arrow 33"/>
          <p:cNvSpPr/>
          <p:nvPr/>
        </p:nvSpPr>
        <p:spPr>
          <a:xfrm>
            <a:off x="2699757" y="3004059"/>
            <a:ext cx="859359" cy="494339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84322" y="2992468"/>
            <a:ext cx="111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decode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5710" y="5433868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C. </a:t>
            </a:r>
            <a:r>
              <a:rPr lang="en-US" dirty="0" err="1" smtClean="0"/>
              <a:t>Tschudin</a:t>
            </a:r>
            <a:r>
              <a:rPr lang="en-US" dirty="0" smtClean="0"/>
              <a:t>, Private Information Retrieval over ICN, </a:t>
            </a:r>
          </a:p>
          <a:p>
            <a:r>
              <a:rPr lang="en-US" dirty="0" smtClean="0"/>
              <a:t>INFOCOM 2016 NOM Workshop, April, 2016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0000"/>
                </a:solidFill>
              </a:rPr>
              <a:t>[more later]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0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5515"/>
            <a:ext cx="8229600" cy="1143000"/>
          </a:xfrm>
        </p:spPr>
        <p:txBody>
          <a:bodyPr/>
          <a:lstStyle/>
          <a:p>
            <a:r>
              <a:rPr lang="en-US" dirty="0" smtClean="0"/>
              <a:t>Privacy: </a:t>
            </a:r>
            <a:r>
              <a:rPr lang="en-US" dirty="0" err="1" smtClean="0"/>
              <a:t>Randomizable</a:t>
            </a:r>
            <a:r>
              <a:rPr lang="en-US" dirty="0" smtClean="0"/>
              <a:t> Encryption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1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Forward-Secure Public Key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plain English, “key-evolving public key encryption”</a:t>
            </a:r>
          </a:p>
          <a:p>
            <a:r>
              <a:rPr lang="en-US" dirty="0" smtClean="0"/>
              <a:t>Based on binary tree encryption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4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</a:t>
            </a:r>
            <a:r>
              <a:rPr lang="en-US" dirty="0" smtClean="0"/>
              <a:t>Encryption (Canetti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5863" y="2132151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26044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3410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35713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13047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33410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10744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6226" y="33644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8445" y="33460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31757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78445" y="484000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5215668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3570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7375" y="23645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1" name="Straight Arrow Connector 20"/>
          <p:cNvCxnSpPr>
            <a:stCxn id="6" idx="3"/>
          </p:cNvCxnSpPr>
          <p:nvPr/>
        </p:nvCxnSpPr>
        <p:spPr>
          <a:xfrm flipH="1">
            <a:off x="3752638" y="2656227"/>
            <a:ext cx="531757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8" idx="0"/>
          </p:cNvCxnSpPr>
          <p:nvPr/>
        </p:nvCxnSpPr>
        <p:spPr>
          <a:xfrm>
            <a:off x="4760147" y="2656227"/>
            <a:ext cx="509671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9" idx="0"/>
          </p:cNvCxnSpPr>
          <p:nvPr/>
        </p:nvCxnSpPr>
        <p:spPr>
          <a:xfrm flipH="1">
            <a:off x="2572121" y="3733821"/>
            <a:ext cx="852455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10" idx="0"/>
          </p:cNvCxnSpPr>
          <p:nvPr/>
        </p:nvCxnSpPr>
        <p:spPr>
          <a:xfrm>
            <a:off x="3662452" y="3823738"/>
            <a:ext cx="187003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4"/>
            <a:endCxn id="11" idx="0"/>
          </p:cNvCxnSpPr>
          <p:nvPr/>
        </p:nvCxnSpPr>
        <p:spPr>
          <a:xfrm>
            <a:off x="5269818" y="3823738"/>
            <a:ext cx="0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2" idx="0"/>
          </p:cNvCxnSpPr>
          <p:nvPr/>
        </p:nvCxnSpPr>
        <p:spPr>
          <a:xfrm>
            <a:off x="5507694" y="3733821"/>
            <a:ext cx="1039458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0004" y="1625418"/>
            <a:ext cx="21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key pair: PK, 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ε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24447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Encryption (Canetti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5863" y="2132151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26044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3410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35713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13047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33410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10744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6226" y="33644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8445" y="33460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31757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78445" y="484000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5215668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3570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7375" y="23645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1" name="Straight Arrow Connector 20"/>
          <p:cNvCxnSpPr>
            <a:stCxn id="6" idx="3"/>
          </p:cNvCxnSpPr>
          <p:nvPr/>
        </p:nvCxnSpPr>
        <p:spPr>
          <a:xfrm flipH="1">
            <a:off x="3752638" y="2656227"/>
            <a:ext cx="531757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8" idx="0"/>
          </p:cNvCxnSpPr>
          <p:nvPr/>
        </p:nvCxnSpPr>
        <p:spPr>
          <a:xfrm>
            <a:off x="4760147" y="2656227"/>
            <a:ext cx="509671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9" idx="0"/>
          </p:cNvCxnSpPr>
          <p:nvPr/>
        </p:nvCxnSpPr>
        <p:spPr>
          <a:xfrm flipH="1">
            <a:off x="2572121" y="3733821"/>
            <a:ext cx="852455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10" idx="0"/>
          </p:cNvCxnSpPr>
          <p:nvPr/>
        </p:nvCxnSpPr>
        <p:spPr>
          <a:xfrm>
            <a:off x="3662452" y="3823738"/>
            <a:ext cx="187003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4"/>
            <a:endCxn id="11" idx="0"/>
          </p:cNvCxnSpPr>
          <p:nvPr/>
        </p:nvCxnSpPr>
        <p:spPr>
          <a:xfrm>
            <a:off x="5269818" y="3823738"/>
            <a:ext cx="0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2" idx="0"/>
          </p:cNvCxnSpPr>
          <p:nvPr/>
        </p:nvCxnSpPr>
        <p:spPr>
          <a:xfrm>
            <a:off x="5507694" y="3733821"/>
            <a:ext cx="1039458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0004" y="1625418"/>
            <a:ext cx="21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key pair: PK, 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ε</a:t>
            </a:r>
            <a:endParaRPr lang="en-US" baseline="-25000" dirty="0"/>
          </a:p>
        </p:txBody>
      </p:sp>
      <p:sp>
        <p:nvSpPr>
          <p:cNvPr id="27" name="Oval 26"/>
          <p:cNvSpPr/>
          <p:nvPr/>
        </p:nvSpPr>
        <p:spPr>
          <a:xfrm>
            <a:off x="6523570" y="1517040"/>
            <a:ext cx="725299" cy="615111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994033" y="1446667"/>
            <a:ext cx="524451" cy="178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518484" y="979087"/>
            <a:ext cx="1734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Encrypt with the </a:t>
            </a:r>
          </a:p>
          <a:p>
            <a:r>
              <a:rPr lang="en-US" dirty="0" smtClean="0"/>
              <a:t>public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72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760147" y="3011086"/>
            <a:ext cx="1450597" cy="1068178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Encryption (Canetti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39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5863" y="2132151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26044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3410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35713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13047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33410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10744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6226" y="33644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8445" y="33460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31757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78445" y="484000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5215668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3570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7375" y="23645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1" name="Straight Arrow Connector 20"/>
          <p:cNvCxnSpPr>
            <a:stCxn id="6" idx="3"/>
          </p:cNvCxnSpPr>
          <p:nvPr/>
        </p:nvCxnSpPr>
        <p:spPr>
          <a:xfrm flipH="1">
            <a:off x="3752638" y="2656227"/>
            <a:ext cx="531757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8" idx="0"/>
          </p:cNvCxnSpPr>
          <p:nvPr/>
        </p:nvCxnSpPr>
        <p:spPr>
          <a:xfrm>
            <a:off x="4760147" y="2656227"/>
            <a:ext cx="509671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9" idx="0"/>
          </p:cNvCxnSpPr>
          <p:nvPr/>
        </p:nvCxnSpPr>
        <p:spPr>
          <a:xfrm flipH="1">
            <a:off x="2572121" y="3733821"/>
            <a:ext cx="852455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10" idx="0"/>
          </p:cNvCxnSpPr>
          <p:nvPr/>
        </p:nvCxnSpPr>
        <p:spPr>
          <a:xfrm>
            <a:off x="3662452" y="3823738"/>
            <a:ext cx="187003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4"/>
            <a:endCxn id="11" idx="0"/>
          </p:cNvCxnSpPr>
          <p:nvPr/>
        </p:nvCxnSpPr>
        <p:spPr>
          <a:xfrm>
            <a:off x="5269818" y="3823738"/>
            <a:ext cx="0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2" idx="0"/>
          </p:cNvCxnSpPr>
          <p:nvPr/>
        </p:nvCxnSpPr>
        <p:spPr>
          <a:xfrm>
            <a:off x="5507694" y="3733821"/>
            <a:ext cx="1039458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0004" y="1625418"/>
            <a:ext cx="21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key pair: PK, 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ε</a:t>
            </a:r>
            <a:endParaRPr lang="en-US" baseline="-250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098670" y="2910155"/>
            <a:ext cx="917343" cy="361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16013" y="2740056"/>
            <a:ext cx="2116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r>
              <a:rPr lang="en-US" dirty="0" smtClean="0"/>
              <a:t> derived from SK</a:t>
            </a:r>
            <a:r>
              <a:rPr lang="en-US" baseline="-25000" dirty="0" smtClean="0"/>
              <a:t>0</a:t>
            </a:r>
          </a:p>
          <a:p>
            <a:r>
              <a:rPr lang="en-US" dirty="0"/>
              <a:t>a</a:t>
            </a:r>
            <a:r>
              <a:rPr lang="en-US" dirty="0" smtClean="0"/>
              <a:t>nd PK 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 rot="20223913">
            <a:off x="6136892" y="2766406"/>
            <a:ext cx="77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derive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523570" y="1517040"/>
            <a:ext cx="725299" cy="615111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  <a:ln>
            <a:solidFill>
              <a:srgbClr val="4F81BD"/>
            </a:solidFill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994033" y="1446667"/>
            <a:ext cx="524451" cy="178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518484" y="979087"/>
            <a:ext cx="1734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Encrypt with the</a:t>
            </a:r>
          </a:p>
          <a:p>
            <a:r>
              <a:rPr lang="en-US" dirty="0">
                <a:solidFill>
                  <a:schemeClr val="tx1">
                    <a:alpha val="34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3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ICN Security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1923" y="3526809"/>
            <a:ext cx="1307496" cy="45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0265" y="4490729"/>
            <a:ext cx="2459154" cy="537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0265" y="3980419"/>
            <a:ext cx="2459154" cy="510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265" y="2601890"/>
            <a:ext cx="1151658" cy="13785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0265" y="2120622"/>
            <a:ext cx="2462592" cy="4812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(ICN) App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61923" y="3073201"/>
            <a:ext cx="1307496" cy="4536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TCP/UDP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61923" y="2601891"/>
            <a:ext cx="1307496" cy="4536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8250" y="2232558"/>
            <a:ext cx="155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08250" y="2888535"/>
            <a:ext cx="258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and Authenticity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34778" y="35268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61306" y="4108798"/>
            <a:ext cx="121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98917" y="4659365"/>
            <a:ext cx="85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615233" y="1253094"/>
            <a:ext cx="11339" cy="45474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1"/>
          </p:cNvCxnSpPr>
          <p:nvPr/>
        </p:nvCxnSpPr>
        <p:spPr>
          <a:xfrm flipH="1">
            <a:off x="4229686" y="2417224"/>
            <a:ext cx="1378564" cy="184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1"/>
          </p:cNvCxnSpPr>
          <p:nvPr/>
        </p:nvCxnSpPr>
        <p:spPr>
          <a:xfrm flipH="1" flipV="1">
            <a:off x="4382086" y="3055498"/>
            <a:ext cx="1226164" cy="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1"/>
          </p:cNvCxnSpPr>
          <p:nvPr/>
        </p:nvCxnSpPr>
        <p:spPr>
          <a:xfrm flipH="1" flipV="1">
            <a:off x="4382086" y="3526809"/>
            <a:ext cx="1252692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1"/>
          </p:cNvCxnSpPr>
          <p:nvPr/>
        </p:nvCxnSpPr>
        <p:spPr>
          <a:xfrm flipH="1" flipV="1">
            <a:off x="4229685" y="3980417"/>
            <a:ext cx="1431621" cy="31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1"/>
          </p:cNvCxnSpPr>
          <p:nvPr/>
        </p:nvCxnSpPr>
        <p:spPr>
          <a:xfrm flipH="1" flipV="1">
            <a:off x="4229685" y="4490729"/>
            <a:ext cx="1469232" cy="353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46194" y="241722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083870" y="2848154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83870" y="325786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38055" y="37114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38055" y="424965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5822015"/>
            <a:ext cx="851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Q: What crypto and security techniques can enable these core </a:t>
            </a:r>
            <a:r>
              <a:rPr lang="en-US" b="1" dirty="0" smtClean="0"/>
              <a:t>services in the network?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3591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760147" y="3011086"/>
            <a:ext cx="1450597" cy="1068178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Encryption (Canetti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5863" y="2132151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26044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3410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35713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13047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33410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10744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6226" y="33644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8445" y="33460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31757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78445" y="484000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5215668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3570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7375" y="23645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1" name="Straight Arrow Connector 20"/>
          <p:cNvCxnSpPr>
            <a:stCxn id="6" idx="3"/>
          </p:cNvCxnSpPr>
          <p:nvPr/>
        </p:nvCxnSpPr>
        <p:spPr>
          <a:xfrm flipH="1">
            <a:off x="3752638" y="2656227"/>
            <a:ext cx="531757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8" idx="0"/>
          </p:cNvCxnSpPr>
          <p:nvPr/>
        </p:nvCxnSpPr>
        <p:spPr>
          <a:xfrm>
            <a:off x="4760147" y="2656227"/>
            <a:ext cx="509671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9" idx="0"/>
          </p:cNvCxnSpPr>
          <p:nvPr/>
        </p:nvCxnSpPr>
        <p:spPr>
          <a:xfrm flipH="1">
            <a:off x="2572121" y="3733821"/>
            <a:ext cx="852455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10" idx="0"/>
          </p:cNvCxnSpPr>
          <p:nvPr/>
        </p:nvCxnSpPr>
        <p:spPr>
          <a:xfrm>
            <a:off x="3662452" y="3823738"/>
            <a:ext cx="187003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4"/>
            <a:endCxn id="11" idx="0"/>
          </p:cNvCxnSpPr>
          <p:nvPr/>
        </p:nvCxnSpPr>
        <p:spPr>
          <a:xfrm>
            <a:off x="5269818" y="3823738"/>
            <a:ext cx="0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2" idx="0"/>
          </p:cNvCxnSpPr>
          <p:nvPr/>
        </p:nvCxnSpPr>
        <p:spPr>
          <a:xfrm>
            <a:off x="5507694" y="3733821"/>
            <a:ext cx="1039458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0004" y="1625418"/>
            <a:ext cx="21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key pair: PK, 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ε</a:t>
            </a:r>
            <a:endParaRPr lang="en-US" baseline="-250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098670" y="2910155"/>
            <a:ext cx="917343" cy="36166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16013" y="2740056"/>
            <a:ext cx="2116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SK</a:t>
            </a:r>
            <a:r>
              <a:rPr lang="en-US" baseline="-25000" dirty="0" smtClean="0">
                <a:solidFill>
                  <a:schemeClr val="tx1">
                    <a:alpha val="34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 derived from SK</a:t>
            </a:r>
            <a:r>
              <a:rPr lang="en-US" baseline="-25000" dirty="0" smtClean="0">
                <a:solidFill>
                  <a:schemeClr val="tx1">
                    <a:alpha val="34000"/>
                  </a:schemeClr>
                </a:solidFill>
              </a:rPr>
              <a:t>0</a:t>
            </a:r>
          </a:p>
          <a:p>
            <a:r>
              <a:rPr lang="en-US" dirty="0">
                <a:solidFill>
                  <a:schemeClr val="tx1">
                    <a:alpha val="34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nd PK</a:t>
            </a:r>
            <a:endParaRPr lang="en-US" baseline="-25000" dirty="0">
              <a:solidFill>
                <a:schemeClr val="tx1">
                  <a:alpha val="34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210744" y="3733822"/>
            <a:ext cx="805269" cy="261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6013" y="379240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Decrypt with SK</a:t>
            </a:r>
            <a:r>
              <a:rPr lang="en-US" baseline="-25000" dirty="0" smtClean="0"/>
              <a:t>2</a:t>
            </a:r>
            <a:endParaRPr lang="en-US" baseline="-250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199829">
            <a:off x="6134605" y="349891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decrypt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6523570" y="1517040"/>
            <a:ext cx="725299" cy="615111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  <a:ln>
            <a:solidFill>
              <a:srgbClr val="4F81BD"/>
            </a:solidFill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994033" y="1446667"/>
            <a:ext cx="524451" cy="178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518484" y="979087"/>
            <a:ext cx="1734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Encrypt with the</a:t>
            </a:r>
          </a:p>
          <a:p>
            <a:r>
              <a:rPr lang="en-US" dirty="0">
                <a:solidFill>
                  <a:schemeClr val="tx1">
                    <a:alpha val="34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760147" y="3011086"/>
            <a:ext cx="1450597" cy="1068178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27000"/>
                </a:schemeClr>
              </a:gs>
              <a:gs pos="35000">
                <a:schemeClr val="dk1">
                  <a:tint val="37000"/>
                  <a:satMod val="300000"/>
                  <a:alpha val="27000"/>
                </a:schemeClr>
              </a:gs>
              <a:gs pos="100000">
                <a:schemeClr val="dk1">
                  <a:tint val="15000"/>
                  <a:satMod val="350000"/>
                  <a:alpha val="27000"/>
                </a:schemeClr>
              </a:gs>
            </a:gsLst>
            <a:lin ang="16200000" scaled="1"/>
            <a:tileRect/>
          </a:gradFill>
          <a:ln>
            <a:solidFill>
              <a:srgbClr val="4F81BD"/>
            </a:solidFill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Encryption (Canetti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185863" y="2132151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326044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3410" y="3209745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35713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513047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33410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10744" y="4438734"/>
            <a:ext cx="672816" cy="6139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6226" y="336448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8445" y="33460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31757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3878445" y="484000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5215668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3570" y="486806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7375" y="23645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cxnSp>
        <p:nvCxnSpPr>
          <p:cNvPr id="21" name="Straight Arrow Connector 20"/>
          <p:cNvCxnSpPr>
            <a:stCxn id="6" idx="3"/>
          </p:cNvCxnSpPr>
          <p:nvPr/>
        </p:nvCxnSpPr>
        <p:spPr>
          <a:xfrm flipH="1">
            <a:off x="3752638" y="2656227"/>
            <a:ext cx="531757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5"/>
            <a:endCxn id="8" idx="0"/>
          </p:cNvCxnSpPr>
          <p:nvPr/>
        </p:nvCxnSpPr>
        <p:spPr>
          <a:xfrm>
            <a:off x="4760147" y="2656227"/>
            <a:ext cx="509671" cy="553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3"/>
            <a:endCxn id="9" idx="0"/>
          </p:cNvCxnSpPr>
          <p:nvPr/>
        </p:nvCxnSpPr>
        <p:spPr>
          <a:xfrm flipH="1">
            <a:off x="2572121" y="3733821"/>
            <a:ext cx="852455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4"/>
            <a:endCxn id="10" idx="0"/>
          </p:cNvCxnSpPr>
          <p:nvPr/>
        </p:nvCxnSpPr>
        <p:spPr>
          <a:xfrm>
            <a:off x="3662452" y="3823738"/>
            <a:ext cx="187003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4"/>
            <a:endCxn id="11" idx="0"/>
          </p:cNvCxnSpPr>
          <p:nvPr/>
        </p:nvCxnSpPr>
        <p:spPr>
          <a:xfrm>
            <a:off x="5269818" y="3823738"/>
            <a:ext cx="0" cy="614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5"/>
            <a:endCxn id="12" idx="0"/>
          </p:cNvCxnSpPr>
          <p:nvPr/>
        </p:nvCxnSpPr>
        <p:spPr>
          <a:xfrm>
            <a:off x="5507694" y="3733821"/>
            <a:ext cx="1039458" cy="704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60004" y="1625418"/>
            <a:ext cx="21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Root key pair: PK, 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ε</a:t>
            </a:r>
            <a:endParaRPr lang="en-US" baseline="-250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098670" y="2910155"/>
            <a:ext cx="917343" cy="361667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16013" y="2740056"/>
            <a:ext cx="2116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SK</a:t>
            </a:r>
            <a:r>
              <a:rPr lang="en-US" baseline="-25000" dirty="0" smtClean="0">
                <a:solidFill>
                  <a:schemeClr val="tx1">
                    <a:alpha val="34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 derived from SK</a:t>
            </a:r>
            <a:r>
              <a:rPr lang="en-US" baseline="-25000" dirty="0" smtClean="0">
                <a:solidFill>
                  <a:schemeClr val="tx1">
                    <a:alpha val="34000"/>
                  </a:schemeClr>
                </a:solidFill>
              </a:rPr>
              <a:t>0</a:t>
            </a:r>
          </a:p>
          <a:p>
            <a:r>
              <a:rPr lang="en-US" dirty="0">
                <a:solidFill>
                  <a:schemeClr val="tx1">
                    <a:alpha val="34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nd PK</a:t>
            </a:r>
            <a:endParaRPr lang="en-US" baseline="-25000" dirty="0">
              <a:solidFill>
                <a:schemeClr val="tx1">
                  <a:alpha val="34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210744" y="3733822"/>
            <a:ext cx="805269" cy="261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6013" y="379240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Decrypt with SK</a:t>
            </a:r>
            <a:r>
              <a:rPr lang="en-US" baseline="-25000" dirty="0" smtClean="0">
                <a:solidFill>
                  <a:schemeClr val="tx1">
                    <a:alpha val="34000"/>
                  </a:schemeClr>
                </a:solidFill>
              </a:rPr>
              <a:t>2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57183" y="5576804"/>
            <a:ext cx="36960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94924" y="5719381"/>
            <a:ext cx="373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volve secret keys in time (and space)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6523570" y="1517040"/>
            <a:ext cx="725299" cy="615111"/>
          </a:xfrm>
          <a:prstGeom prst="ellipse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45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  <a:ln>
            <a:solidFill>
              <a:srgbClr val="4F81BD"/>
            </a:solidFill>
            <a:prstDash val="dot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994033" y="1446667"/>
            <a:ext cx="524451" cy="1787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518484" y="979087"/>
            <a:ext cx="1734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Encrypt with the</a:t>
            </a:r>
          </a:p>
          <a:p>
            <a:r>
              <a:rPr lang="en-US" dirty="0">
                <a:solidFill>
                  <a:schemeClr val="tx1">
                    <a:alpha val="34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alpha val="34000"/>
                  </a:schemeClr>
                </a:solidFill>
              </a:rPr>
              <a:t>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89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937"/>
            <a:ext cx="8229600" cy="1143000"/>
          </a:xfrm>
        </p:spPr>
        <p:txBody>
          <a:bodyPr/>
          <a:lstStyle/>
          <a:p>
            <a:r>
              <a:rPr lang="en-US" dirty="0" err="1" smtClean="0"/>
              <a:t>Randomizable</a:t>
            </a:r>
            <a:r>
              <a:rPr lang="en-US" dirty="0" smtClean="0"/>
              <a:t> Public-Key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encryption schemes can be re-randomized, e.g., </a:t>
            </a:r>
            <a:r>
              <a:rPr lang="en-US" dirty="0" err="1" smtClean="0"/>
              <a:t>ElGamal</a:t>
            </a:r>
            <a:r>
              <a:rPr lang="en-US" dirty="0" smtClean="0"/>
              <a:t>, BGN, etc.</a:t>
            </a:r>
          </a:p>
          <a:p>
            <a:r>
              <a:rPr lang="en-US" dirty="0" smtClean="0"/>
              <a:t>How can we maintain integrity after randomizing </a:t>
            </a:r>
            <a:r>
              <a:rPr lang="en-US" dirty="0" err="1" smtClean="0"/>
              <a:t>ciphertext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93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937"/>
            <a:ext cx="8229600" cy="1143000"/>
          </a:xfrm>
        </p:spPr>
        <p:txBody>
          <a:bodyPr/>
          <a:lstStyle/>
          <a:p>
            <a:r>
              <a:rPr lang="en-US" dirty="0" err="1" smtClean="0"/>
              <a:t>Randomizable</a:t>
            </a:r>
            <a:r>
              <a:rPr lang="en-US" dirty="0" smtClean="0"/>
              <a:t> Public-Key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encryption schemes can be re-randomized, e.g., </a:t>
            </a:r>
            <a:r>
              <a:rPr lang="en-US" dirty="0" err="1" smtClean="0"/>
              <a:t>ElGamal</a:t>
            </a:r>
            <a:r>
              <a:rPr lang="en-US" dirty="0" smtClean="0"/>
              <a:t>, BGN, etc.</a:t>
            </a:r>
          </a:p>
          <a:p>
            <a:r>
              <a:rPr lang="en-US" dirty="0" smtClean="0"/>
              <a:t>How can we maintain integrity after randomizing </a:t>
            </a:r>
            <a:r>
              <a:rPr lang="en-US" dirty="0" err="1" smtClean="0"/>
              <a:t>ciphertext</a:t>
            </a:r>
            <a:r>
              <a:rPr lang="en-US" dirty="0" smtClean="0"/>
              <a:t>?</a:t>
            </a:r>
          </a:p>
          <a:p>
            <a:pPr lvl="1"/>
            <a:r>
              <a:rPr lang="en-US" i="1" dirty="0" err="1" smtClean="0"/>
              <a:t>Randomizable</a:t>
            </a:r>
            <a:r>
              <a:rPr lang="en-US" i="1" dirty="0" smtClean="0"/>
              <a:t> signatures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6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Randomizable</a:t>
            </a:r>
            <a:r>
              <a:rPr lang="en-US" dirty="0" smtClean="0"/>
              <a:t> </a:t>
            </a:r>
            <a:r>
              <a:rPr lang="en-US" dirty="0" smtClean="0"/>
              <a:t>Signatures (</a:t>
            </a:r>
            <a:r>
              <a:rPr lang="en-US" dirty="0" err="1" smtClean="0"/>
              <a:t>Blaz</a:t>
            </a:r>
            <a:r>
              <a:rPr lang="en-US" dirty="0" err="1" smtClean="0"/>
              <a:t>y</a:t>
            </a:r>
            <a:r>
              <a:rPr lang="en-US" dirty="0" smtClean="0"/>
              <a:t> et al.)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</a:t>
            </a:r>
            <a:r>
              <a:rPr lang="en-US" dirty="0" err="1" smtClean="0"/>
              <a:t>ciphertext</a:t>
            </a:r>
            <a:r>
              <a:rPr lang="en-US" dirty="0" smtClean="0"/>
              <a:t>, anyone can re-randomize the </a:t>
            </a:r>
            <a:r>
              <a:rPr lang="en-US" dirty="0" err="1" smtClean="0"/>
              <a:t>ciphertext</a:t>
            </a:r>
            <a:r>
              <a:rPr lang="en-US" dirty="0" smtClean="0"/>
              <a:t> and adapt the signature the new encryption, i.e.,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a</a:t>
            </a:r>
            <a:r>
              <a:rPr lang="en-US" dirty="0" smtClean="0"/>
              <a:t>re statistically indistinguishable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4193"/>
            <a:ext cx="9144000" cy="10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Extractable Signatures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17" y="1172419"/>
            <a:ext cx="6096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689" y="6137922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Borrowed from: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www.blazy.eu</a:t>
            </a:r>
            <a:r>
              <a:rPr lang="en-US" sz="1200" dirty="0"/>
              <a:t>/Papers/</a:t>
            </a:r>
            <a:r>
              <a:rPr lang="en-US" sz="1200" dirty="0" smtClean="0"/>
              <a:t>2011_pkc.pdf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9169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in 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18558" y="3103605"/>
            <a:ext cx="605535" cy="5803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494512" y="3103605"/>
            <a:ext cx="605535" cy="5803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34240" y="2203644"/>
            <a:ext cx="1202660" cy="238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57398" y="2199439"/>
            <a:ext cx="1202660" cy="238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12" name="Straight Arrow Connector 11"/>
          <p:cNvCxnSpPr>
            <a:stCxn id="7" idx="2"/>
            <a:endCxn id="10" idx="6"/>
          </p:cNvCxnSpPr>
          <p:nvPr/>
        </p:nvCxnSpPr>
        <p:spPr>
          <a:xfrm flipH="1">
            <a:off x="6460058" y="3393780"/>
            <a:ext cx="10344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8" idx="6"/>
          </p:cNvCxnSpPr>
          <p:nvPr/>
        </p:nvCxnSpPr>
        <p:spPr>
          <a:xfrm flipH="1">
            <a:off x="4036900" y="3393780"/>
            <a:ext cx="1220498" cy="4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6" idx="6"/>
          </p:cNvCxnSpPr>
          <p:nvPr/>
        </p:nvCxnSpPr>
        <p:spPr>
          <a:xfrm flipH="1" flipV="1">
            <a:off x="1724093" y="3393780"/>
            <a:ext cx="1110147" cy="4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87039" y="28428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1</a:t>
            </a:r>
            <a:r>
              <a:rPr lang="en-US" dirty="0" smtClean="0"/>
              <a:t>,σ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99555" y="28438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,σ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9" name="TextBox 28"/>
          <p:cNvSpPr txBox="1"/>
          <p:nvPr/>
        </p:nvSpPr>
        <p:spPr>
          <a:xfrm>
            <a:off x="2086748" y="2810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3</a:t>
            </a:r>
            <a:r>
              <a:rPr lang="en-US" dirty="0" smtClean="0"/>
              <a:t>,σ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1230314" y="1934869"/>
            <a:ext cx="3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06268" y="1934869"/>
            <a:ext cx="3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2"/>
            <a:endCxn id="7" idx="0"/>
          </p:cNvCxnSpPr>
          <p:nvPr/>
        </p:nvCxnSpPr>
        <p:spPr>
          <a:xfrm>
            <a:off x="7797280" y="2304201"/>
            <a:ext cx="0" cy="799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0"/>
            <a:endCxn id="30" idx="2"/>
          </p:cNvCxnSpPr>
          <p:nvPr/>
        </p:nvCxnSpPr>
        <p:spPr>
          <a:xfrm flipV="1">
            <a:off x="1421326" y="2304201"/>
            <a:ext cx="0" cy="799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29813" y="3213319"/>
            <a:ext cx="132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(randomize)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83780" y="3206172"/>
            <a:ext cx="132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(randomize)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857797" y="2322774"/>
            <a:ext cx="963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ncrypt </a:t>
            </a:r>
            <a:br>
              <a:rPr lang="en-US" dirty="0" smtClean="0"/>
            </a:br>
            <a:r>
              <a:rPr lang="en-US" dirty="0" smtClean="0"/>
              <a:t>and sign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67152" y="2457274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ecrypt</a:t>
            </a:r>
            <a:br>
              <a:rPr lang="en-US" dirty="0" smtClean="0"/>
            </a:br>
            <a:r>
              <a:rPr lang="en-US" dirty="0" smtClean="0"/>
              <a:t>and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34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in Motion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47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18558" y="3103605"/>
            <a:ext cx="605535" cy="5803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494512" y="3103605"/>
            <a:ext cx="605535" cy="5803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34240" y="2203644"/>
            <a:ext cx="1202660" cy="238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Replica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57398" y="2199439"/>
            <a:ext cx="1202660" cy="23886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Replica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12" name="Straight Arrow Connector 11"/>
          <p:cNvCxnSpPr>
            <a:stCxn id="7" idx="2"/>
            <a:endCxn id="10" idx="6"/>
          </p:cNvCxnSpPr>
          <p:nvPr/>
        </p:nvCxnSpPr>
        <p:spPr>
          <a:xfrm flipH="1">
            <a:off x="6460058" y="3393780"/>
            <a:ext cx="103445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2"/>
            <a:endCxn id="8" idx="6"/>
          </p:cNvCxnSpPr>
          <p:nvPr/>
        </p:nvCxnSpPr>
        <p:spPr>
          <a:xfrm flipH="1">
            <a:off x="4036900" y="3393780"/>
            <a:ext cx="1220498" cy="4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6" idx="6"/>
          </p:cNvCxnSpPr>
          <p:nvPr/>
        </p:nvCxnSpPr>
        <p:spPr>
          <a:xfrm flipH="1" flipV="1">
            <a:off x="1724093" y="3393780"/>
            <a:ext cx="1110147" cy="4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87039" y="28428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1</a:t>
            </a:r>
            <a:r>
              <a:rPr lang="en-US" dirty="0" smtClean="0"/>
              <a:t>,σ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99555" y="28438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2</a:t>
            </a:r>
            <a:r>
              <a:rPr lang="en-US" dirty="0" smtClean="0"/>
              <a:t>,σ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9" name="TextBox 28"/>
          <p:cNvSpPr txBox="1"/>
          <p:nvPr/>
        </p:nvSpPr>
        <p:spPr>
          <a:xfrm>
            <a:off x="2086748" y="28106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30000" dirty="0" smtClean="0"/>
              <a:t>3</a:t>
            </a:r>
            <a:r>
              <a:rPr lang="en-US" dirty="0" smtClean="0"/>
              <a:t>,σ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1230314" y="1934869"/>
            <a:ext cx="3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06268" y="1934869"/>
            <a:ext cx="38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2"/>
            <a:endCxn id="7" idx="0"/>
          </p:cNvCxnSpPr>
          <p:nvPr/>
        </p:nvCxnSpPr>
        <p:spPr>
          <a:xfrm>
            <a:off x="7797280" y="2304201"/>
            <a:ext cx="0" cy="799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0"/>
            <a:endCxn id="30" idx="2"/>
          </p:cNvCxnSpPr>
          <p:nvPr/>
        </p:nvCxnSpPr>
        <p:spPr>
          <a:xfrm flipV="1">
            <a:off x="1421326" y="2304201"/>
            <a:ext cx="0" cy="799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29813" y="3213319"/>
            <a:ext cx="132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(randomize)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83780" y="3206172"/>
            <a:ext cx="132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(randomize)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857797" y="2322774"/>
            <a:ext cx="963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ncrypt </a:t>
            </a:r>
            <a:br>
              <a:rPr lang="en-US" dirty="0" smtClean="0"/>
            </a:br>
            <a:r>
              <a:rPr lang="en-US" dirty="0" smtClean="0"/>
              <a:t>and sign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67152" y="2457274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ecrypt</a:t>
            </a:r>
            <a:br>
              <a:rPr lang="en-US" dirty="0" smtClean="0"/>
            </a:br>
            <a:r>
              <a:rPr lang="en-US" dirty="0" smtClean="0"/>
              <a:t>and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74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5515"/>
            <a:ext cx="8229600" cy="1143000"/>
          </a:xfrm>
        </p:spPr>
        <p:txBody>
          <a:bodyPr/>
          <a:lstStyle/>
          <a:p>
            <a:r>
              <a:rPr lang="en-US" dirty="0" smtClean="0"/>
              <a:t>Privacy: </a:t>
            </a:r>
            <a:r>
              <a:rPr lang="en-US" dirty="0" smtClean="0"/>
              <a:t>SSE and 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12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Searchable 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search over encrypted data using symmetric-key </a:t>
            </a:r>
            <a:r>
              <a:rPr lang="en-US" dirty="0" smtClean="0"/>
              <a:t>cryptography</a:t>
            </a:r>
          </a:p>
          <a:p>
            <a:r>
              <a:rPr lang="en-US" dirty="0"/>
              <a:t>Given a database of (encrypted) documents and list of keywords, identify the documents that contain </a:t>
            </a:r>
            <a:r>
              <a:rPr lang="en-US" dirty="0" smtClean="0"/>
              <a:t>keywords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6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Crypto that </a:t>
            </a:r>
            <a:r>
              <a:rPr lang="en-US" b="1" dirty="0" smtClean="0"/>
              <a:t>can enables essential network services</a:t>
            </a:r>
          </a:p>
          <a:p>
            <a:r>
              <a:rPr lang="en-US" dirty="0" smtClean="0"/>
              <a:t>What’s essential?</a:t>
            </a:r>
          </a:p>
          <a:p>
            <a:pPr lvl="1"/>
            <a:r>
              <a:rPr lang="en-US" dirty="0" smtClean="0"/>
              <a:t>Integrity and authenticity</a:t>
            </a:r>
          </a:p>
          <a:p>
            <a:pPr lvl="1"/>
            <a:r>
              <a:rPr lang="en-US" dirty="0" smtClean="0"/>
              <a:t>“Privacy” (</a:t>
            </a:r>
            <a:r>
              <a:rPr lang="en-US" dirty="0" smtClean="0"/>
              <a:t>e.g., as </a:t>
            </a:r>
            <a:r>
              <a:rPr lang="en-US" dirty="0" smtClean="0"/>
              <a:t>alluded to </a:t>
            </a:r>
            <a:r>
              <a:rPr lang="en-US" dirty="0" smtClean="0"/>
              <a:t>in </a:t>
            </a:r>
            <a:r>
              <a:rPr lang="en-US" dirty="0" smtClean="0"/>
              <a:t>RFC6973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Availability</a:t>
            </a:r>
          </a:p>
          <a:p>
            <a:r>
              <a:rPr lang="en-US" dirty="0" smtClean="0"/>
              <a:t>What’s non essential?</a:t>
            </a:r>
          </a:p>
          <a:p>
            <a:pPr lvl="1"/>
            <a:r>
              <a:rPr lang="en-US" dirty="0" smtClean="0"/>
              <a:t>Anonymity</a:t>
            </a:r>
            <a:endParaRPr lang="en-US" dirty="0" smtClean="0"/>
          </a:p>
          <a:p>
            <a:pPr lvl="1"/>
            <a:r>
              <a:rPr lang="en-US" dirty="0" smtClean="0"/>
              <a:t>Confidentiality </a:t>
            </a:r>
            <a:r>
              <a:rPr lang="en-US" dirty="0" smtClean="0"/>
              <a:t>(application-layer concern)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61995"/>
            <a:ext cx="2895600" cy="365125"/>
          </a:xfrm>
        </p:spPr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8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Searchable 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search over encrypted data using symmetric-key cryptography</a:t>
            </a:r>
          </a:p>
          <a:p>
            <a:r>
              <a:rPr lang="en-US" dirty="0" smtClean="0"/>
              <a:t>Given a database of (encrypted) documents and list of keywords, identify the documents that contain keywords</a:t>
            </a:r>
          </a:p>
          <a:p>
            <a:r>
              <a:rPr lang="en-US" dirty="0" smtClean="0"/>
              <a:t>Many variants: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Interactive</a:t>
            </a:r>
            <a:r>
              <a:rPr lang="en-US" dirty="0" smtClean="0"/>
              <a:t> and non-interactive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Response-revealing</a:t>
            </a:r>
            <a:r>
              <a:rPr lang="en-US" dirty="0" smtClean="0"/>
              <a:t> and response-hiding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5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Efficient SSE (Song et al.)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3804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34654" y="3749698"/>
            <a:ext cx="17162" cy="858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8780" y="4637600"/>
            <a:ext cx="217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seudorandom value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036" y="5710019"/>
            <a:ext cx="5788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Borrowed from:</a:t>
            </a:r>
          </a:p>
          <a:p>
            <a:r>
              <a:rPr lang="en-US" dirty="0"/>
              <a:t>http://</a:t>
            </a:r>
            <a:r>
              <a:rPr lang="en-US" dirty="0" err="1"/>
              <a:t>eprints.eemcs.utwente.nl</a:t>
            </a:r>
            <a:r>
              <a:rPr lang="en-US" dirty="0"/>
              <a:t>/24788/01/a18-bosch.pdf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427734" y="2298700"/>
            <a:ext cx="0" cy="22137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4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SSE Solutions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117"/>
            <a:ext cx="9144000" cy="2604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126" y="5505556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Borrowed from:</a:t>
            </a:r>
          </a:p>
          <a:p>
            <a:r>
              <a:rPr lang="en-US" dirty="0"/>
              <a:t>http://</a:t>
            </a:r>
            <a:r>
              <a:rPr lang="en-US" dirty="0" err="1"/>
              <a:t>research.microsoft.com</a:t>
            </a:r>
            <a:r>
              <a:rPr lang="en-US" dirty="0"/>
              <a:t>/pubs/147148/</a:t>
            </a:r>
            <a:r>
              <a:rPr lang="en-US" dirty="0" err="1"/>
              <a:t>sse.pdf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360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SSE Solutions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39"/>
            <a:ext cx="9144000" cy="2604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544" y="4910853"/>
            <a:ext cx="786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</a:t>
            </a:r>
            <a:r>
              <a:rPr lang="en-US" dirty="0"/>
              <a:t>b</a:t>
            </a:r>
            <a:r>
              <a:rPr lang="en-US" dirty="0" smtClean="0"/>
              <a:t>ut the search complexity is always linear in the number of matching documents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9126" y="5505556"/>
            <a:ext cx="5134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Borrowed from:</a:t>
            </a:r>
          </a:p>
          <a:p>
            <a:r>
              <a:rPr lang="en-US" dirty="0"/>
              <a:t>http://</a:t>
            </a:r>
            <a:r>
              <a:rPr lang="en-US" dirty="0" err="1"/>
              <a:t>research.microsoft.com</a:t>
            </a:r>
            <a:r>
              <a:rPr lang="en-US" dirty="0"/>
              <a:t>/pubs/147148/</a:t>
            </a:r>
            <a:r>
              <a:rPr lang="en-US" dirty="0" err="1"/>
              <a:t>sse.pdf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07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Non-Symmetric Encrypted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variants: Practical and “not so much”</a:t>
            </a:r>
          </a:p>
          <a:p>
            <a:r>
              <a:rPr lang="en-US" dirty="0" smtClean="0"/>
              <a:t>Practical</a:t>
            </a:r>
            <a:r>
              <a:rPr lang="en-US" dirty="0"/>
              <a:t>: </a:t>
            </a:r>
            <a:r>
              <a:rPr lang="en-US" dirty="0" err="1"/>
              <a:t>CryptDB</a:t>
            </a:r>
            <a:r>
              <a:rPr lang="en-US" dirty="0"/>
              <a:t> and </a:t>
            </a:r>
            <a:r>
              <a:rPr lang="en-US" dirty="0" err="1"/>
              <a:t>Arx</a:t>
            </a:r>
            <a:r>
              <a:rPr lang="en-US" dirty="0"/>
              <a:t> (</a:t>
            </a:r>
            <a:r>
              <a:rPr lang="en-US" dirty="0" err="1"/>
              <a:t>CryptDB</a:t>
            </a:r>
            <a:r>
              <a:rPr lang="en-US" dirty="0"/>
              <a:t> v2)</a:t>
            </a:r>
          </a:p>
          <a:p>
            <a:pPr lvl="1"/>
            <a:r>
              <a:rPr lang="en-US" dirty="0" smtClean="0"/>
              <a:t>Deployed at scale</a:t>
            </a:r>
          </a:p>
          <a:p>
            <a:pPr lvl="1"/>
            <a:r>
              <a:rPr lang="en-US" dirty="0" smtClean="0"/>
              <a:t>Application layer constructs</a:t>
            </a:r>
            <a:endParaRPr lang="en-US" dirty="0" smtClean="0"/>
          </a:p>
          <a:p>
            <a:r>
              <a:rPr lang="en-US" dirty="0"/>
              <a:t>Theoretical: Based on </a:t>
            </a:r>
            <a:r>
              <a:rPr lang="en-US" dirty="0" smtClean="0"/>
              <a:t>Oblivious RAM</a:t>
            </a:r>
            <a:endParaRPr lang="en-US" dirty="0"/>
          </a:p>
          <a:p>
            <a:pPr lvl="1"/>
            <a:r>
              <a:rPr lang="en-US" dirty="0"/>
              <a:t>Seek to hide everything except the result size</a:t>
            </a:r>
          </a:p>
          <a:p>
            <a:pPr lvl="1"/>
            <a:r>
              <a:rPr lang="en-US" dirty="0"/>
              <a:t>Often multi-round, </a:t>
            </a:r>
            <a:r>
              <a:rPr lang="en-US" i="1" dirty="0" err="1"/>
              <a:t>stateful</a:t>
            </a:r>
            <a:r>
              <a:rPr lang="en-US" dirty="0"/>
              <a:t>, and have heavy communication costs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372"/>
            <a:ext cx="8229600" cy="1143000"/>
          </a:xfrm>
        </p:spPr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7628" y="33567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4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Authenticated DoE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cryptographically prove that a named resource does not exist</a:t>
            </a:r>
          </a:p>
          <a:p>
            <a:r>
              <a:rPr lang="en-US" dirty="0" smtClean="0"/>
              <a:t>DNSSEC</a:t>
            </a:r>
            <a:endParaRPr lang="en-US" dirty="0" smtClean="0"/>
          </a:p>
          <a:p>
            <a:pPr lvl="1"/>
            <a:r>
              <a:rPr lang="en-US" dirty="0"/>
              <a:t>P</a:t>
            </a:r>
            <a:r>
              <a:rPr lang="en-US" dirty="0" smtClean="0"/>
              <a:t>revent forging or modifying DNS records </a:t>
            </a:r>
          </a:p>
          <a:p>
            <a:pPr lvl="1"/>
            <a:r>
              <a:rPr lang="en-US" dirty="0" smtClean="0"/>
              <a:t>Allow the DNS to prove that a query answer </a:t>
            </a:r>
            <a:r>
              <a:rPr lang="en-US" b="1" dirty="0" smtClean="0"/>
              <a:t>does not exist</a:t>
            </a:r>
          </a:p>
          <a:p>
            <a:r>
              <a:rPr lang="en-US" dirty="0" smtClean="0"/>
              <a:t>Current version allows for zone enumeration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99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 NSEC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28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9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NSEC5: Preventing Zone </a:t>
            </a:r>
            <a:r>
              <a:rPr lang="en-US" dirty="0" smtClean="0"/>
              <a:t>Enumeration (Goldberg et al.)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639"/>
            <a:ext cx="8229600" cy="4525963"/>
          </a:xfrm>
        </p:spPr>
        <p:txBody>
          <a:bodyPr/>
          <a:lstStyle/>
          <a:p>
            <a:r>
              <a:rPr lang="en-US" dirty="0" smtClean="0"/>
              <a:t>Main result: public-key operations are </a:t>
            </a:r>
            <a:r>
              <a:rPr lang="en-US" b="1" dirty="0" smtClean="0"/>
              <a:t>necessary</a:t>
            </a:r>
            <a:r>
              <a:rPr lang="en-US" dirty="0" smtClean="0"/>
              <a:t> to </a:t>
            </a:r>
            <a:r>
              <a:rPr lang="en-US" dirty="0" smtClean="0"/>
              <a:t>keep responses fresh and prevent </a:t>
            </a:r>
            <a:r>
              <a:rPr lang="en-US" dirty="0" smtClean="0"/>
              <a:t>zone enumeration</a:t>
            </a:r>
          </a:p>
          <a:p>
            <a:r>
              <a:rPr lang="en-US" dirty="0" smtClean="0"/>
              <a:t>Idea: replace the hash in NSEC3 with a keyed hash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26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Secondary keys: (PK</a:t>
            </a:r>
            <a:r>
              <a:rPr lang="en-US" sz="2800" baseline="-25000" dirty="0"/>
              <a:t>S</a:t>
            </a:r>
            <a:r>
              <a:rPr lang="en-US" sz="2800" dirty="0"/>
              <a:t> = e, SK</a:t>
            </a:r>
            <a:r>
              <a:rPr lang="en-US" sz="2800" baseline="-25000" dirty="0"/>
              <a:t>S </a:t>
            </a:r>
            <a:r>
              <a:rPr lang="en-US" sz="2800" dirty="0"/>
              <a:t>= d)</a:t>
            </a:r>
          </a:p>
          <a:p>
            <a:pPr marL="0" indent="0">
              <a:buNone/>
            </a:pPr>
            <a:r>
              <a:rPr lang="en-US" sz="2800" dirty="0"/>
              <a:t>For each record x,  </a:t>
            </a:r>
          </a:p>
          <a:p>
            <a:pPr marL="0" indent="0">
              <a:buNone/>
            </a:pPr>
            <a:r>
              <a:rPr lang="en-US" sz="2800" dirty="0"/>
              <a:t>						S(x) = (h</a:t>
            </a:r>
            <a:r>
              <a:rPr lang="en-US" sz="2800" baseline="-25000" dirty="0"/>
              <a:t>1</a:t>
            </a:r>
            <a:r>
              <a:rPr lang="en-US" sz="2800" dirty="0"/>
              <a:t>(x))</a:t>
            </a:r>
            <a:r>
              <a:rPr lang="en-US" sz="2800" baseline="30000" dirty="0"/>
              <a:t>d</a:t>
            </a:r>
            <a:r>
              <a:rPr lang="en-US" sz="2800" dirty="0"/>
              <a:t> mod N</a:t>
            </a:r>
          </a:p>
          <a:p>
            <a:pPr marL="0" indent="0">
              <a:buNone/>
            </a:pPr>
            <a:r>
              <a:rPr lang="en-US" sz="2800" dirty="0"/>
              <a:t>						F(x) = h</a:t>
            </a:r>
            <a:r>
              <a:rPr lang="en-US" sz="2800" baseline="-25000" dirty="0"/>
              <a:t>2</a:t>
            </a:r>
            <a:r>
              <a:rPr lang="en-US" sz="2800" dirty="0"/>
              <a:t>(S(x))</a:t>
            </a:r>
          </a:p>
          <a:p>
            <a:pPr marL="0" indent="0">
              <a:buNone/>
            </a:pPr>
            <a:r>
              <a:rPr lang="en-US" sz="2800" dirty="0"/>
              <a:t>For hash functions h</a:t>
            </a:r>
            <a:r>
              <a:rPr lang="en-US" sz="2800" baseline="-25000" dirty="0"/>
              <a:t>1 </a:t>
            </a:r>
            <a:r>
              <a:rPr lang="en-US" sz="2800" dirty="0"/>
              <a:t>and 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</a:p>
          <a:p>
            <a:pPr marL="0" indent="0">
              <a:buNone/>
            </a:pPr>
            <a:endParaRPr lang="en-US" sz="2800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0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85" y="1600200"/>
            <a:ext cx="8881180" cy="4525963"/>
          </a:xfrm>
        </p:spPr>
        <p:txBody>
          <a:bodyPr/>
          <a:lstStyle/>
          <a:p>
            <a:r>
              <a:rPr lang="en-US" sz="1800" dirty="0" smtClean="0"/>
              <a:t>Included</a:t>
            </a:r>
          </a:p>
          <a:p>
            <a:pPr lvl="1"/>
            <a:r>
              <a:rPr lang="en-US" sz="1400" dirty="0" smtClean="0"/>
              <a:t>Integrity </a:t>
            </a:r>
            <a:r>
              <a:rPr lang="en-US" sz="1400" dirty="0" smtClean="0"/>
              <a:t>and authenticity</a:t>
            </a:r>
          </a:p>
          <a:p>
            <a:pPr lvl="2"/>
            <a:r>
              <a:rPr lang="en-US" sz="1400" dirty="0" smtClean="0"/>
              <a:t>Hash-based signatures</a:t>
            </a:r>
          </a:p>
          <a:p>
            <a:pPr lvl="1"/>
            <a:r>
              <a:rPr lang="en-US" sz="1400" dirty="0" smtClean="0"/>
              <a:t>Privacy</a:t>
            </a:r>
            <a:endParaRPr lang="en-US" sz="1400" dirty="0"/>
          </a:p>
          <a:p>
            <a:pPr lvl="2"/>
            <a:r>
              <a:rPr lang="en-US" sz="1400" dirty="0"/>
              <a:t>Encrypted Deep Packet Inspection (DPI)</a:t>
            </a:r>
          </a:p>
          <a:p>
            <a:pPr lvl="2"/>
            <a:r>
              <a:rPr lang="en-US" sz="1400" dirty="0" smtClean="0"/>
              <a:t>Password-Authenticated and Non-Interactive Key </a:t>
            </a:r>
            <a:r>
              <a:rPr lang="en-US" sz="1400" dirty="0"/>
              <a:t>Exchange </a:t>
            </a:r>
            <a:r>
              <a:rPr lang="en-US" sz="1400" dirty="0" smtClean="0"/>
              <a:t>(PAKE and NIKE)</a:t>
            </a:r>
            <a:endParaRPr lang="en-US" sz="1400" dirty="0"/>
          </a:p>
          <a:p>
            <a:pPr lvl="2"/>
            <a:r>
              <a:rPr lang="en-US" sz="1400" dirty="0" smtClean="0"/>
              <a:t>Private </a:t>
            </a:r>
            <a:r>
              <a:rPr lang="en-US" sz="1400" dirty="0"/>
              <a:t>Information Retrieval (PIR)</a:t>
            </a:r>
          </a:p>
          <a:p>
            <a:pPr lvl="2"/>
            <a:r>
              <a:rPr lang="en-US" sz="1400" dirty="0" err="1"/>
              <a:t>Randomizable</a:t>
            </a:r>
            <a:r>
              <a:rPr lang="en-US" sz="1400" dirty="0"/>
              <a:t> public-key encryption</a:t>
            </a:r>
          </a:p>
          <a:p>
            <a:pPr lvl="2"/>
            <a:r>
              <a:rPr lang="en-US" sz="1400" dirty="0"/>
              <a:t>Secure searchable </a:t>
            </a:r>
            <a:r>
              <a:rPr lang="en-US" sz="1400" dirty="0" smtClean="0"/>
              <a:t>encryption and predicate encryption </a:t>
            </a:r>
            <a:r>
              <a:rPr lang="en-US" sz="1400" dirty="0"/>
              <a:t>(</a:t>
            </a:r>
            <a:r>
              <a:rPr lang="en-US" sz="1400" dirty="0" smtClean="0"/>
              <a:t>SSE and PE) </a:t>
            </a:r>
            <a:endParaRPr lang="en-US" sz="1400" dirty="0"/>
          </a:p>
          <a:p>
            <a:pPr lvl="1"/>
            <a:r>
              <a:rPr lang="en-US" sz="1400" dirty="0" smtClean="0"/>
              <a:t>Availability</a:t>
            </a:r>
            <a:endParaRPr lang="en-US" sz="1400" dirty="0"/>
          </a:p>
          <a:p>
            <a:pPr lvl="2"/>
            <a:r>
              <a:rPr lang="en-US" sz="1400" dirty="0"/>
              <a:t>Authenticated Denial of Existence (DoE)</a:t>
            </a:r>
          </a:p>
          <a:p>
            <a:r>
              <a:rPr lang="en-US" sz="1800" dirty="0" smtClean="0"/>
              <a:t>Omitted</a:t>
            </a:r>
          </a:p>
          <a:p>
            <a:pPr lvl="1"/>
            <a:r>
              <a:rPr lang="en-US" sz="1400" dirty="0" smtClean="0"/>
              <a:t>Oblivious and onion routing</a:t>
            </a:r>
          </a:p>
          <a:p>
            <a:pPr lvl="1"/>
            <a:r>
              <a:rPr lang="en-US" sz="1400" dirty="0" smtClean="0"/>
              <a:t>Oblivious RAM</a:t>
            </a:r>
          </a:p>
          <a:p>
            <a:pPr lvl="1"/>
            <a:r>
              <a:rPr lang="en-US" sz="1400" dirty="0" smtClean="0"/>
              <a:t>Fully and partially </a:t>
            </a:r>
            <a:r>
              <a:rPr lang="en-US" sz="1400" dirty="0" err="1" smtClean="0"/>
              <a:t>homomorphic</a:t>
            </a:r>
            <a:r>
              <a:rPr lang="en-US" sz="1400" dirty="0" smtClean="0"/>
              <a:t> encryption</a:t>
            </a:r>
            <a:endParaRPr lang="en-US" sz="1400" dirty="0" smtClean="0"/>
          </a:p>
          <a:p>
            <a:pPr lvl="1"/>
            <a:r>
              <a:rPr lang="en-US" sz="1400" dirty="0" smtClean="0"/>
              <a:t>Functional encryption (</a:t>
            </a:r>
            <a:r>
              <a:rPr lang="en-US" sz="1400" dirty="0" smtClean="0"/>
              <a:t>e.g., ABE and IBE)</a:t>
            </a:r>
            <a:endParaRPr lang="en-US" sz="1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75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Non-Existence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945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On query q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- Compute S(q) and F(q)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- </a:t>
            </a:r>
            <a:r>
              <a:rPr lang="en-US" sz="2800" dirty="0" smtClean="0"/>
              <a:t>Return </a:t>
            </a:r>
            <a:r>
              <a:rPr lang="en-US" sz="2800" dirty="0" smtClean="0"/>
              <a:t>S(q) and </a:t>
            </a:r>
            <a:r>
              <a:rPr lang="en-US" sz="2800" dirty="0" smtClean="0"/>
              <a:t>hashes </a:t>
            </a:r>
            <a:r>
              <a:rPr lang="en-US" sz="2800" dirty="0" smtClean="0"/>
              <a:t>after F(q</a:t>
            </a:r>
            <a:r>
              <a:rPr lang="en-US" sz="2800" dirty="0" smtClean="0"/>
              <a:t>) in order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To verify a response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1. Check that (S(q))</a:t>
            </a:r>
            <a:r>
              <a:rPr lang="en-US" sz="2800" baseline="30000" dirty="0" smtClean="0"/>
              <a:t>e </a:t>
            </a:r>
            <a:r>
              <a:rPr lang="en-US" sz="2800" dirty="0" smtClean="0"/>
              <a:t>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(q</a:t>
            </a:r>
            <a:r>
              <a:rPr lang="en-US" sz="2800" dirty="0" smtClean="0"/>
              <a:t>)</a:t>
            </a:r>
            <a:r>
              <a:rPr lang="en-US" sz="2800" dirty="0"/>
              <a:t>, </a:t>
            </a:r>
            <a:r>
              <a:rPr lang="en-US" sz="2800" dirty="0" smtClean="0"/>
              <a:t>using PK</a:t>
            </a:r>
            <a:r>
              <a:rPr lang="en-US" sz="2800" baseline="-25000" dirty="0" smtClean="0"/>
              <a:t>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2. Check that F(q) =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(S(q)) is before all hashes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1372"/>
            <a:ext cx="8229600" cy="1143000"/>
          </a:xfrm>
        </p:spPr>
        <p:txBody>
          <a:bodyPr/>
          <a:lstStyle/>
          <a:p>
            <a:r>
              <a:rPr lang="en-US" dirty="0" smtClean="0"/>
              <a:t>Integrity and Authentication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7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Hash-Based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signature schemes are based on trapdoor functions</a:t>
            </a:r>
          </a:p>
          <a:p>
            <a:pPr lvl="1"/>
            <a:r>
              <a:rPr lang="en-US" dirty="0" smtClean="0"/>
              <a:t>RSA, DSA, ECDSA, etc.</a:t>
            </a:r>
          </a:p>
          <a:p>
            <a:pPr lvl="1"/>
            <a:r>
              <a:rPr lang="en-US" dirty="0" smtClean="0"/>
              <a:t>PQ-secure?</a:t>
            </a:r>
          </a:p>
          <a:p>
            <a:r>
              <a:rPr lang="en-US" dirty="0" smtClean="0"/>
              <a:t>Hash-based signatures are quantum-secure, e.g., they don’t fall to </a:t>
            </a:r>
            <a:r>
              <a:rPr lang="en-US" dirty="0" err="1" smtClean="0"/>
              <a:t>Shor’s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Based on one-time signatures (OTSs)</a:t>
            </a:r>
          </a:p>
          <a:p>
            <a:pPr lvl="1"/>
            <a:r>
              <a:rPr lang="en-US" dirty="0" smtClean="0"/>
              <a:t>A key pair can be used only once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2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Lamport</a:t>
            </a:r>
            <a:r>
              <a:rPr lang="en-US" dirty="0" smtClean="0"/>
              <a:t> OTS </a:t>
            </a:r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ICN Security and Privacy Seminar</a:t>
            </a:r>
          </a:p>
          <a:p>
            <a:r>
              <a:rPr lang="en-US" dirty="0" err="1"/>
              <a:t>Dagstuhl</a:t>
            </a:r>
            <a:r>
              <a:rPr lang="en-US" dirty="0"/>
              <a:t> </a:t>
            </a:r>
            <a:r>
              <a:rPr lang="en-US" dirty="0" smtClean="0"/>
              <a:t>16251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B5B64-243B-AC41-AF55-A7B0E9BF081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43238" y="176987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2560" y="1769873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93681" y="2469552"/>
            <a:ext cx="1186372" cy="623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83949" y="2469552"/>
            <a:ext cx="1186372" cy="623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02643" y="3529113"/>
            <a:ext cx="56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H(x)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90657" y="3529113"/>
            <a:ext cx="5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H(y)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2"/>
            <a:endCxn id="8" idx="0"/>
          </p:cNvCxnSpPr>
          <p:nvPr/>
        </p:nvCxnSpPr>
        <p:spPr>
          <a:xfrm>
            <a:off x="1786867" y="2139205"/>
            <a:ext cx="0" cy="330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0" idx="0"/>
          </p:cNvCxnSpPr>
          <p:nvPr/>
        </p:nvCxnSpPr>
        <p:spPr>
          <a:xfrm>
            <a:off x="1786867" y="3093180"/>
            <a:ext cx="0" cy="435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3277135" y="2139205"/>
            <a:ext cx="0" cy="330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1" idx="0"/>
          </p:cNvCxnSpPr>
          <p:nvPr/>
        </p:nvCxnSpPr>
        <p:spPr>
          <a:xfrm>
            <a:off x="3277135" y="3093180"/>
            <a:ext cx="0" cy="435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0804" y="1858995"/>
            <a:ext cx="178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 key: (x, y)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30804" y="3471595"/>
            <a:ext cx="226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key: (H(x), H(y))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44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5832</TotalTime>
  <Words>3232</Words>
  <Application>Microsoft Macintosh PowerPoint</Application>
  <PresentationFormat>On-screen Show (4:3)</PresentationFormat>
  <Paragraphs>701</Paragraphs>
  <Slides>60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Custom Design</vt:lpstr>
      <vt:lpstr>Cryptographic Algorithms and Security Protocols for ICN</vt:lpstr>
      <vt:lpstr>ICN Network Stack</vt:lpstr>
      <vt:lpstr>ICN Security Services</vt:lpstr>
      <vt:lpstr>ICN Security Services</vt:lpstr>
      <vt:lpstr>Selection Criteria</vt:lpstr>
      <vt:lpstr>Topic Breakdown</vt:lpstr>
      <vt:lpstr>Integrity and Authentication</vt:lpstr>
      <vt:lpstr>Hash-Based Signatures</vt:lpstr>
      <vt:lpstr>Lamport OTS Idea</vt:lpstr>
      <vt:lpstr>Lamport OTS Idea</vt:lpstr>
      <vt:lpstr>Merkle Tree Idea</vt:lpstr>
      <vt:lpstr>Merkle Tree Idea</vt:lpstr>
      <vt:lpstr>Merkle Tree Signature</vt:lpstr>
      <vt:lpstr>XMSS Tree (Buchmann et al.)</vt:lpstr>
      <vt:lpstr>Stateless Hash-Based Signature</vt:lpstr>
      <vt:lpstr>SPINCS (Bernstein et al.)</vt:lpstr>
      <vt:lpstr>Hash-Based Signature Recap</vt:lpstr>
      <vt:lpstr>Privacy</vt:lpstr>
      <vt:lpstr>Encrypted DPI</vt:lpstr>
      <vt:lpstr>BlindBox (Sheery et al.)</vt:lpstr>
      <vt:lpstr>BlindBox Details</vt:lpstr>
      <vt:lpstr>BlindBox Rule Preparation</vt:lpstr>
      <vt:lpstr>Encrypted DPI Recap</vt:lpstr>
      <vt:lpstr>Privacy: Key Exchange</vt:lpstr>
      <vt:lpstr>Password AKE</vt:lpstr>
      <vt:lpstr>Non-Interactive Key Exchange (NIKE)</vt:lpstr>
      <vt:lpstr>NIKE Protocols</vt:lpstr>
      <vt:lpstr>NIKE Protocols</vt:lpstr>
      <vt:lpstr>Forward Secure NIKE?</vt:lpstr>
      <vt:lpstr>KE Recap</vt:lpstr>
      <vt:lpstr>Privacy: PIR</vt:lpstr>
      <vt:lpstr>Private Information Retrieval</vt:lpstr>
      <vt:lpstr>ITPIR</vt:lpstr>
      <vt:lpstr>ITPIR</vt:lpstr>
      <vt:lpstr>Privacy: Randomizable Encryption</vt:lpstr>
      <vt:lpstr>Forward-Secure Public Key Encryption</vt:lpstr>
      <vt:lpstr>Binary Tree Encryption (Canetti et al.)</vt:lpstr>
      <vt:lpstr>Binary Tree Encryption (Canetti et al.)</vt:lpstr>
      <vt:lpstr>Binary Tree Encryption (Canetti et al.)</vt:lpstr>
      <vt:lpstr>Binary Tree Encryption (Canetti et al.)</vt:lpstr>
      <vt:lpstr>Binary Tree Encryption (Canetti et al.)</vt:lpstr>
      <vt:lpstr>Randomizable Public-Key Encryption</vt:lpstr>
      <vt:lpstr>Randomizable Public-Key Encryption</vt:lpstr>
      <vt:lpstr>Randomizable Signatures (Blazy et al.)</vt:lpstr>
      <vt:lpstr>Extractable Signatures</vt:lpstr>
      <vt:lpstr>Mixing in Motion</vt:lpstr>
      <vt:lpstr>Mixing in Motion</vt:lpstr>
      <vt:lpstr>Privacy: SSE and PE</vt:lpstr>
      <vt:lpstr>Searchable Symmetric Encryption</vt:lpstr>
      <vt:lpstr>Searchable Symmetric Encryption</vt:lpstr>
      <vt:lpstr>Efficient SSE (Song et al.)</vt:lpstr>
      <vt:lpstr>Other SSE Solutions</vt:lpstr>
      <vt:lpstr>Other SSE Solutions</vt:lpstr>
      <vt:lpstr>Non-Symmetric Encrypted Search</vt:lpstr>
      <vt:lpstr>Availability</vt:lpstr>
      <vt:lpstr>Authenticated DoE</vt:lpstr>
      <vt:lpstr>DNSSEC NSEC</vt:lpstr>
      <vt:lpstr>NSEC5: Preventing Zone Enumeration (Goldberg et al.)</vt:lpstr>
      <vt:lpstr>Signed Records</vt:lpstr>
      <vt:lpstr>Proving Non-Existence</vt:lpstr>
    </vt:vector>
  </TitlesOfParts>
  <Company>University of California, Irvine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McGill</dc:creator>
  <cp:lastModifiedBy>cwood</cp:lastModifiedBy>
  <cp:revision>1113</cp:revision>
  <dcterms:created xsi:type="dcterms:W3CDTF">2014-08-21T20:51:42Z</dcterms:created>
  <dcterms:modified xsi:type="dcterms:W3CDTF">2016-06-20T09:55:52Z</dcterms:modified>
</cp:coreProperties>
</file>